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Lst>
  <p:sldSz cx="9144000" cy="5143500"/>
  <p:notesSz cx="6858000" cy="9144000"/>
  <p:embeddedFontLst>
    <p:embeddedFont>
      <p:font typeface="Oswald"/>
      <p:regular r:id="rId42"/>
    </p:embeddedFont>
    <p:embeddedFont>
      <p:font typeface="Average" panose="02000503040000020003"/>
      <p:regular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962D69B-F44B-40AD-BF5F-9E97BB2AF9FF}" styleName="Table_0">
    <a:wholeTbl>
      <a:tcTxStyle>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3" Type="http://schemas.openxmlformats.org/officeDocument/2006/relationships/font" Target="fonts/font2.fntdata"/><Relationship Id="rId42" Type="http://schemas.openxmlformats.org/officeDocument/2006/relationships/font" Target="fonts/font1.fntdata"/><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notesMaster" Target="notesMasters/notesMaster1.xml"/><Relationship Id="rId39" Type="http://schemas.openxmlformats.org/officeDocument/2006/relationships/presProps" Target="presProps.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 name="Shape 55"/>
        <p:cNvGrpSpPr/>
        <p:nvPr/>
      </p:nvGrpSpPr>
      <p:grpSpPr>
        <a:xfrm>
          <a:off x="0" y="0"/>
          <a:ext cx="0" cy="0"/>
          <a:chOff x="0" y="0"/>
          <a:chExt cx="0" cy="0"/>
        </a:xfrm>
      </p:grpSpPr>
      <p:sp>
        <p:nvSpPr>
          <p:cNvPr id="56" name="Google Shape;56;gb0e2e22156_1_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b0e2e22156_1_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0" name="Shape 130"/>
        <p:cNvGrpSpPr/>
        <p:nvPr/>
      </p:nvGrpSpPr>
      <p:grpSpPr>
        <a:xfrm>
          <a:off x="0" y="0"/>
          <a:ext cx="0" cy="0"/>
          <a:chOff x="0" y="0"/>
          <a:chExt cx="0" cy="0"/>
        </a:xfrm>
      </p:grpSpPr>
      <p:sp>
        <p:nvSpPr>
          <p:cNvPr id="131" name="Google Shape;131;g8e5d8506c9_0_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8e5d8506c9_0_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8" name="Shape 138"/>
        <p:cNvGrpSpPr/>
        <p:nvPr/>
      </p:nvGrpSpPr>
      <p:grpSpPr>
        <a:xfrm>
          <a:off x="0" y="0"/>
          <a:ext cx="0" cy="0"/>
          <a:chOff x="0" y="0"/>
          <a:chExt cx="0" cy="0"/>
        </a:xfrm>
      </p:grpSpPr>
      <p:sp>
        <p:nvSpPr>
          <p:cNvPr id="139" name="Google Shape;139;g8e5d8506c9_0_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8e5d8506c9_0_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9" name="Shape 149"/>
        <p:cNvGrpSpPr/>
        <p:nvPr/>
      </p:nvGrpSpPr>
      <p:grpSpPr>
        <a:xfrm>
          <a:off x="0" y="0"/>
          <a:ext cx="0" cy="0"/>
          <a:chOff x="0" y="0"/>
          <a:chExt cx="0" cy="0"/>
        </a:xfrm>
      </p:grpSpPr>
      <p:sp>
        <p:nvSpPr>
          <p:cNvPr id="150" name="Google Shape;150;g8c8ffb5c13_0_5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8c8ffb5c13_0_5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7" name="Shape 157"/>
        <p:cNvGrpSpPr/>
        <p:nvPr/>
      </p:nvGrpSpPr>
      <p:grpSpPr>
        <a:xfrm>
          <a:off x="0" y="0"/>
          <a:ext cx="0" cy="0"/>
          <a:chOff x="0" y="0"/>
          <a:chExt cx="0" cy="0"/>
        </a:xfrm>
      </p:grpSpPr>
      <p:sp>
        <p:nvSpPr>
          <p:cNvPr id="158" name="Google Shape;158;g8c8ffb5c13_0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c8ffb5c13_0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5" name="Shape 165"/>
        <p:cNvGrpSpPr/>
        <p:nvPr/>
      </p:nvGrpSpPr>
      <p:grpSpPr>
        <a:xfrm>
          <a:off x="0" y="0"/>
          <a:ext cx="0" cy="0"/>
          <a:chOff x="0" y="0"/>
          <a:chExt cx="0" cy="0"/>
        </a:xfrm>
      </p:grpSpPr>
      <p:sp>
        <p:nvSpPr>
          <p:cNvPr id="166" name="Google Shape;166;g8c8ffb5c13_0_7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8c8ffb5c13_0_7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Steps in title</a:t>
            </a:r>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4" name="Shape 174"/>
        <p:cNvGrpSpPr/>
        <p:nvPr/>
      </p:nvGrpSpPr>
      <p:grpSpPr>
        <a:xfrm>
          <a:off x="0" y="0"/>
          <a:ext cx="0" cy="0"/>
          <a:chOff x="0" y="0"/>
          <a:chExt cx="0" cy="0"/>
        </a:xfrm>
      </p:grpSpPr>
      <p:sp>
        <p:nvSpPr>
          <p:cNvPr id="175" name="Google Shape;175;g8c8ffb5c13_0_8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8c8ffb5c13_0_8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g8c8ffb5c13_0_9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8c8ffb5c13_0_9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1" name="Shape 191"/>
        <p:cNvGrpSpPr/>
        <p:nvPr/>
      </p:nvGrpSpPr>
      <p:grpSpPr>
        <a:xfrm>
          <a:off x="0" y="0"/>
          <a:ext cx="0" cy="0"/>
          <a:chOff x="0" y="0"/>
          <a:chExt cx="0" cy="0"/>
        </a:xfrm>
      </p:grpSpPr>
      <p:sp>
        <p:nvSpPr>
          <p:cNvPr id="192" name="Google Shape;192;g8c8ffb5c13_0_10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8c8ffb5c13_0_10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9" name="Shape 199"/>
        <p:cNvGrpSpPr/>
        <p:nvPr/>
      </p:nvGrpSpPr>
      <p:grpSpPr>
        <a:xfrm>
          <a:off x="0" y="0"/>
          <a:ext cx="0" cy="0"/>
          <a:chOff x="0" y="0"/>
          <a:chExt cx="0" cy="0"/>
        </a:xfrm>
      </p:grpSpPr>
      <p:sp>
        <p:nvSpPr>
          <p:cNvPr id="200" name="Google Shape;200;g8c8ffb5c13_0_1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8c8ffb5c13_0_1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8" name="Shape 208"/>
        <p:cNvGrpSpPr/>
        <p:nvPr/>
      </p:nvGrpSpPr>
      <p:grpSpPr>
        <a:xfrm>
          <a:off x="0" y="0"/>
          <a:ext cx="0" cy="0"/>
          <a:chOff x="0" y="0"/>
          <a:chExt cx="0" cy="0"/>
        </a:xfrm>
      </p:grpSpPr>
      <p:sp>
        <p:nvSpPr>
          <p:cNvPr id="209" name="Google Shape;209;g8c8ffb5c13_0_17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8c8ffb5c13_0_17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1" name="Shape 61"/>
        <p:cNvGrpSpPr/>
        <p:nvPr/>
      </p:nvGrpSpPr>
      <p:grpSpPr>
        <a:xfrm>
          <a:off x="0" y="0"/>
          <a:ext cx="0" cy="0"/>
          <a:chOff x="0" y="0"/>
          <a:chExt cx="0" cy="0"/>
        </a:xfrm>
      </p:grpSpPr>
      <p:sp>
        <p:nvSpPr>
          <p:cNvPr id="62" name="Google Shape;62;g8c8ffb5c13_0_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8c8ffb5c13_0_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9" name="Shape 219"/>
        <p:cNvGrpSpPr/>
        <p:nvPr/>
      </p:nvGrpSpPr>
      <p:grpSpPr>
        <a:xfrm>
          <a:off x="0" y="0"/>
          <a:ext cx="0" cy="0"/>
          <a:chOff x="0" y="0"/>
          <a:chExt cx="0" cy="0"/>
        </a:xfrm>
      </p:grpSpPr>
      <p:sp>
        <p:nvSpPr>
          <p:cNvPr id="220" name="Google Shape;220;g8c8ffb5c13_0_19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8c8ffb5c13_0_19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7" name="Shape 227"/>
        <p:cNvGrpSpPr/>
        <p:nvPr/>
      </p:nvGrpSpPr>
      <p:grpSpPr>
        <a:xfrm>
          <a:off x="0" y="0"/>
          <a:ext cx="0" cy="0"/>
          <a:chOff x="0" y="0"/>
          <a:chExt cx="0" cy="0"/>
        </a:xfrm>
      </p:grpSpPr>
      <p:sp>
        <p:nvSpPr>
          <p:cNvPr id="228" name="Google Shape;228;g8c8ffb5c13_0_20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8c8ffb5c13_0_20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9" name="Shape 239"/>
        <p:cNvGrpSpPr/>
        <p:nvPr/>
      </p:nvGrpSpPr>
      <p:grpSpPr>
        <a:xfrm>
          <a:off x="0" y="0"/>
          <a:ext cx="0" cy="0"/>
          <a:chOff x="0" y="0"/>
          <a:chExt cx="0" cy="0"/>
        </a:xfrm>
      </p:grpSpPr>
      <p:sp>
        <p:nvSpPr>
          <p:cNvPr id="240" name="Google Shape;240;g8c8ffb5c13_0_21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8c8ffb5c13_0_2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9" name="Shape 249"/>
        <p:cNvGrpSpPr/>
        <p:nvPr/>
      </p:nvGrpSpPr>
      <p:grpSpPr>
        <a:xfrm>
          <a:off x="0" y="0"/>
          <a:ext cx="0" cy="0"/>
          <a:chOff x="0" y="0"/>
          <a:chExt cx="0" cy="0"/>
        </a:xfrm>
      </p:grpSpPr>
      <p:sp>
        <p:nvSpPr>
          <p:cNvPr id="250" name="Google Shape;250;g8c8ffb5c13_0_22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8c8ffb5c13_0_22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9" name="Shape 259"/>
        <p:cNvGrpSpPr/>
        <p:nvPr/>
      </p:nvGrpSpPr>
      <p:grpSpPr>
        <a:xfrm>
          <a:off x="0" y="0"/>
          <a:ext cx="0" cy="0"/>
          <a:chOff x="0" y="0"/>
          <a:chExt cx="0" cy="0"/>
        </a:xfrm>
      </p:grpSpPr>
      <p:sp>
        <p:nvSpPr>
          <p:cNvPr id="260" name="Google Shape;260;g8c8ffb5c13_0_23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8c8ffb5c13_0_23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7" name="Shape 267"/>
        <p:cNvGrpSpPr/>
        <p:nvPr/>
      </p:nvGrpSpPr>
      <p:grpSpPr>
        <a:xfrm>
          <a:off x="0" y="0"/>
          <a:ext cx="0" cy="0"/>
          <a:chOff x="0" y="0"/>
          <a:chExt cx="0" cy="0"/>
        </a:xfrm>
      </p:grpSpPr>
      <p:sp>
        <p:nvSpPr>
          <p:cNvPr id="268" name="Google Shape;268;g8c8ffb5c13_0_24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8c8ffb5c13_0_24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9" name="Shape 279"/>
        <p:cNvGrpSpPr/>
        <p:nvPr/>
      </p:nvGrpSpPr>
      <p:grpSpPr>
        <a:xfrm>
          <a:off x="0" y="0"/>
          <a:ext cx="0" cy="0"/>
          <a:chOff x="0" y="0"/>
          <a:chExt cx="0" cy="0"/>
        </a:xfrm>
      </p:grpSpPr>
      <p:sp>
        <p:nvSpPr>
          <p:cNvPr id="280" name="Google Shape;280;g8c8ffb5c13_0_2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8c8ffb5c13_0_2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1" name="Shape 291"/>
        <p:cNvGrpSpPr/>
        <p:nvPr/>
      </p:nvGrpSpPr>
      <p:grpSpPr>
        <a:xfrm>
          <a:off x="0" y="0"/>
          <a:ext cx="0" cy="0"/>
          <a:chOff x="0" y="0"/>
          <a:chExt cx="0" cy="0"/>
        </a:xfrm>
      </p:grpSpPr>
      <p:sp>
        <p:nvSpPr>
          <p:cNvPr id="292" name="Google Shape;292;g8c8ffb5c13_0_29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c8ffb5c13_0_29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Compare with paper and validate</a:t>
            </a:r>
            <a:endParaRPr lang="en-GB"/>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1" name="Shape 301"/>
        <p:cNvGrpSpPr/>
        <p:nvPr/>
      </p:nvGrpSpPr>
      <p:grpSpPr>
        <a:xfrm>
          <a:off x="0" y="0"/>
          <a:ext cx="0" cy="0"/>
          <a:chOff x="0" y="0"/>
          <a:chExt cx="0" cy="0"/>
        </a:xfrm>
      </p:grpSpPr>
      <p:sp>
        <p:nvSpPr>
          <p:cNvPr id="302" name="Google Shape;302;g8c8ffb5c13_0_27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8c8ffb5c13_0_27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Switch slides with next one</a:t>
            </a:r>
            <a:endParaRPr lang="en-GB"/>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3" name="Shape 313"/>
        <p:cNvGrpSpPr/>
        <p:nvPr/>
      </p:nvGrpSpPr>
      <p:grpSpPr>
        <a:xfrm>
          <a:off x="0" y="0"/>
          <a:ext cx="0" cy="0"/>
          <a:chOff x="0" y="0"/>
          <a:chExt cx="0" cy="0"/>
        </a:xfrm>
      </p:grpSpPr>
      <p:sp>
        <p:nvSpPr>
          <p:cNvPr id="314" name="Google Shape;314;g8c8ffb5c13_0_30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8c8ffb5c13_0_30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73" name="Shape 73"/>
        <p:cNvGrpSpPr/>
        <p:nvPr/>
      </p:nvGrpSpPr>
      <p:grpSpPr>
        <a:xfrm>
          <a:off x="0" y="0"/>
          <a:ext cx="0" cy="0"/>
          <a:chOff x="0" y="0"/>
          <a:chExt cx="0" cy="0"/>
        </a:xfrm>
      </p:grpSpPr>
      <p:sp>
        <p:nvSpPr>
          <p:cNvPr id="74" name="Google Shape;74;g8e5d8506c9_0_7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8e5d8506c9_0_7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1" name="Shape 321"/>
        <p:cNvGrpSpPr/>
        <p:nvPr/>
      </p:nvGrpSpPr>
      <p:grpSpPr>
        <a:xfrm>
          <a:off x="0" y="0"/>
          <a:ext cx="0" cy="0"/>
          <a:chOff x="0" y="0"/>
          <a:chExt cx="0" cy="0"/>
        </a:xfrm>
      </p:grpSpPr>
      <p:sp>
        <p:nvSpPr>
          <p:cNvPr id="322" name="Google Shape;322;g8c8ffb5c13_0_31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8c8ffb5c13_0_3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9" name="Shape 329"/>
        <p:cNvGrpSpPr/>
        <p:nvPr/>
      </p:nvGrpSpPr>
      <p:grpSpPr>
        <a:xfrm>
          <a:off x="0" y="0"/>
          <a:ext cx="0" cy="0"/>
          <a:chOff x="0" y="0"/>
          <a:chExt cx="0" cy="0"/>
        </a:xfrm>
      </p:grpSpPr>
      <p:sp>
        <p:nvSpPr>
          <p:cNvPr id="330" name="Google Shape;330;g8c8ffb5c13_0_3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8c8ffb5c13_0_3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7" name="Shape 337"/>
        <p:cNvGrpSpPr/>
        <p:nvPr/>
      </p:nvGrpSpPr>
      <p:grpSpPr>
        <a:xfrm>
          <a:off x="0" y="0"/>
          <a:ext cx="0" cy="0"/>
          <a:chOff x="0" y="0"/>
          <a:chExt cx="0" cy="0"/>
        </a:xfrm>
      </p:grpSpPr>
      <p:sp>
        <p:nvSpPr>
          <p:cNvPr id="338" name="Google Shape;338;g8c8ffb5c13_0_33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8c8ffb5c13_0_33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5" name="Shape 345"/>
        <p:cNvGrpSpPr/>
        <p:nvPr/>
      </p:nvGrpSpPr>
      <p:grpSpPr>
        <a:xfrm>
          <a:off x="0" y="0"/>
          <a:ext cx="0" cy="0"/>
          <a:chOff x="0" y="0"/>
          <a:chExt cx="0" cy="0"/>
        </a:xfrm>
      </p:grpSpPr>
      <p:sp>
        <p:nvSpPr>
          <p:cNvPr id="346" name="Google Shape;346;g8c8ffb5c13_0_34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8c8ffb5c13_0_34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3" name="Shape 353"/>
        <p:cNvGrpSpPr/>
        <p:nvPr/>
      </p:nvGrpSpPr>
      <p:grpSpPr>
        <a:xfrm>
          <a:off x="0" y="0"/>
          <a:ext cx="0" cy="0"/>
          <a:chOff x="0" y="0"/>
          <a:chExt cx="0" cy="0"/>
        </a:xfrm>
      </p:grpSpPr>
      <p:sp>
        <p:nvSpPr>
          <p:cNvPr id="354" name="Google Shape;354;g8c8ffb5c13_0_35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8c8ffb5c13_0_35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1" name="Shape 361"/>
        <p:cNvGrpSpPr/>
        <p:nvPr/>
      </p:nvGrpSpPr>
      <p:grpSpPr>
        <a:xfrm>
          <a:off x="0" y="0"/>
          <a:ext cx="0" cy="0"/>
          <a:chOff x="0" y="0"/>
          <a:chExt cx="0" cy="0"/>
        </a:xfrm>
      </p:grpSpPr>
      <p:sp>
        <p:nvSpPr>
          <p:cNvPr id="362" name="Google Shape;362;g867d35edfd_1_2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867d35edfd_1_2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81" name="Shape 81"/>
        <p:cNvGrpSpPr/>
        <p:nvPr/>
      </p:nvGrpSpPr>
      <p:grpSpPr>
        <a:xfrm>
          <a:off x="0" y="0"/>
          <a:ext cx="0" cy="0"/>
          <a:chOff x="0" y="0"/>
          <a:chExt cx="0" cy="0"/>
        </a:xfrm>
      </p:grpSpPr>
      <p:sp>
        <p:nvSpPr>
          <p:cNvPr id="82" name="Google Shape;82;g8c8ffb5c13_0_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8c8ffb5c13_0_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88" name="Shape 88"/>
        <p:cNvGrpSpPr/>
        <p:nvPr/>
      </p:nvGrpSpPr>
      <p:grpSpPr>
        <a:xfrm>
          <a:off x="0" y="0"/>
          <a:ext cx="0" cy="0"/>
          <a:chOff x="0" y="0"/>
          <a:chExt cx="0" cy="0"/>
        </a:xfrm>
      </p:grpSpPr>
      <p:sp>
        <p:nvSpPr>
          <p:cNvPr id="89" name="Google Shape;89;g8c8ffb5c13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8c8ffb5c13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96" name="Shape 96"/>
        <p:cNvGrpSpPr/>
        <p:nvPr/>
      </p:nvGrpSpPr>
      <p:grpSpPr>
        <a:xfrm>
          <a:off x="0" y="0"/>
          <a:ext cx="0" cy="0"/>
          <a:chOff x="0" y="0"/>
          <a:chExt cx="0" cy="0"/>
        </a:xfrm>
      </p:grpSpPr>
      <p:sp>
        <p:nvSpPr>
          <p:cNvPr id="97" name="Google Shape;97;g8c8ffb5c13_0_4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8c8ffb5c13_0_4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4" name="Shape 104"/>
        <p:cNvGrpSpPr/>
        <p:nvPr/>
      </p:nvGrpSpPr>
      <p:grpSpPr>
        <a:xfrm>
          <a:off x="0" y="0"/>
          <a:ext cx="0" cy="0"/>
          <a:chOff x="0" y="0"/>
          <a:chExt cx="0" cy="0"/>
        </a:xfrm>
      </p:grpSpPr>
      <p:sp>
        <p:nvSpPr>
          <p:cNvPr id="105" name="Google Shape;105;g8e5d8506c9_0_4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8e5d8506c9_0_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4" name="Shape 114"/>
        <p:cNvGrpSpPr/>
        <p:nvPr/>
      </p:nvGrpSpPr>
      <p:grpSpPr>
        <a:xfrm>
          <a:off x="0" y="0"/>
          <a:ext cx="0" cy="0"/>
          <a:chOff x="0" y="0"/>
          <a:chExt cx="0" cy="0"/>
        </a:xfrm>
      </p:grpSpPr>
      <p:sp>
        <p:nvSpPr>
          <p:cNvPr id="115" name="Google Shape;115;g8e5d8506c9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8e5d8506c9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2" name="Shape 122"/>
        <p:cNvGrpSpPr/>
        <p:nvPr/>
      </p:nvGrpSpPr>
      <p:grpSpPr>
        <a:xfrm>
          <a:off x="0" y="0"/>
          <a:ext cx="0" cy="0"/>
          <a:chOff x="0" y="0"/>
          <a:chExt cx="0" cy="0"/>
        </a:xfrm>
      </p:grpSpPr>
      <p:sp>
        <p:nvSpPr>
          <p:cNvPr id="123" name="Google Shape;123;g867d35edfd_1_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867d35edfd_1_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 name="Google Shape;14;p2"/>
          <p:cNvSpPr txBox="1"/>
          <p:nvPr>
            <p:ph type="ctrTitle"/>
          </p:nvPr>
        </p:nvSpPr>
        <p:spPr>
          <a:xfrm>
            <a:off x="671258" y="990800"/>
            <a:ext cx="7801500" cy="17301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type="subTitle" idx="1"/>
          </p:nvPr>
        </p:nvSpPr>
        <p:spPr>
          <a:xfrm>
            <a:off x="671250" y="3174876"/>
            <a:ext cx="7801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9" name="Shape 49"/>
        <p:cNvGrpSpPr/>
        <p:nvPr/>
      </p:nvGrpSpPr>
      <p:grpSpPr>
        <a:xfrm>
          <a:off x="0" y="0"/>
          <a:ext cx="0" cy="0"/>
          <a:chOff x="0" y="0"/>
          <a:chExt cx="0" cy="0"/>
        </a:xfrm>
      </p:grpSpPr>
      <p:sp>
        <p:nvSpPr>
          <p:cNvPr id="50" name="Google Shape;50;p11"/>
          <p:cNvSpPr txBox="1"/>
          <p:nvPr>
            <p:ph type="title" hasCustomPrompt="1"/>
          </p:nvPr>
        </p:nvSpPr>
        <p:spPr>
          <a:xfrm>
            <a:off x="311700" y="1255275"/>
            <a:ext cx="8520600" cy="189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p:txBody>
      </p:sp>
      <p:sp>
        <p:nvSpPr>
          <p:cNvPr id="52" name="Google Shape;52;p11"/>
          <p:cNvSpPr txBox="1"/>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53" name="Shape 53"/>
        <p:cNvGrpSpPr/>
        <p:nvPr/>
      </p:nvGrpSpPr>
      <p:grpSpPr>
        <a:xfrm>
          <a:off x="0" y="0"/>
          <a:ext cx="0" cy="0"/>
          <a:chOff x="0" y="0"/>
          <a:chExt cx="0" cy="0"/>
        </a:xfrm>
      </p:grpSpPr>
      <p:sp>
        <p:nvSpPr>
          <p:cNvPr id="54" name="Google Shape;54;p12"/>
          <p:cNvSpPr txBox="1"/>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23" name="Google Shape;23;p4"/>
          <p:cNvSpPr txBox="1"/>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7" name="Google Shape;27;p5"/>
          <p:cNvSpPr txBox="1"/>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8" name="Google Shape;28;p5"/>
          <p:cNvSpPr txBox="1"/>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35" name="Google Shape;35;p7"/>
          <p:cNvSpPr txBox="1"/>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6" name="Shape 46"/>
        <p:cNvGrpSpPr/>
        <p:nvPr/>
      </p:nvGrpSpPr>
      <p:grpSpPr>
        <a:xfrm>
          <a:off x="0" y="0"/>
          <a:ext cx="0" cy="0"/>
          <a:chOff x="0" y="0"/>
          <a:chExt cx="0" cy="0"/>
        </a:xfrm>
      </p:grpSpPr>
      <p:sp>
        <p:nvSpPr>
          <p:cNvPr id="47" name="Google Shape;47;p10"/>
          <p:cNvSpPr txBox="1"/>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Average" panose="02000503040000020003"/>
              <a:buChar char="●"/>
              <a:defRPr sz="1800">
                <a:solidFill>
                  <a:schemeClr val="accent3"/>
                </a:solidFill>
                <a:latin typeface="Average" panose="02000503040000020003"/>
                <a:ea typeface="Average" panose="02000503040000020003"/>
                <a:cs typeface="Average" panose="02000503040000020003"/>
                <a:sym typeface="Average" panose="02000503040000020003"/>
              </a:defRPr>
            </a:lvl1pPr>
            <a:lvl2pPr marL="914400" lvl="1" indent="-317500">
              <a:lnSpc>
                <a:spcPct val="115000"/>
              </a:lnSpc>
              <a:spcBef>
                <a:spcPts val="1600"/>
              </a:spcBef>
              <a:spcAft>
                <a:spcPts val="0"/>
              </a:spcAft>
              <a:buClr>
                <a:schemeClr val="accent3"/>
              </a:buClr>
              <a:buSzPts val="1400"/>
              <a:buFont typeface="Average" panose="02000503040000020003"/>
              <a:buChar char="○"/>
              <a:defRPr>
                <a:solidFill>
                  <a:schemeClr val="accent3"/>
                </a:solidFill>
                <a:latin typeface="Average" panose="02000503040000020003"/>
                <a:ea typeface="Average" panose="02000503040000020003"/>
                <a:cs typeface="Average" panose="02000503040000020003"/>
                <a:sym typeface="Average" panose="02000503040000020003"/>
              </a:defRPr>
            </a:lvl2pPr>
            <a:lvl3pPr marL="1371600" lvl="2" indent="-317500">
              <a:lnSpc>
                <a:spcPct val="115000"/>
              </a:lnSpc>
              <a:spcBef>
                <a:spcPts val="1600"/>
              </a:spcBef>
              <a:spcAft>
                <a:spcPts val="0"/>
              </a:spcAft>
              <a:buClr>
                <a:schemeClr val="accent3"/>
              </a:buClr>
              <a:buSzPts val="1400"/>
              <a:buFont typeface="Average" panose="02000503040000020003"/>
              <a:buChar char="■"/>
              <a:defRPr>
                <a:solidFill>
                  <a:schemeClr val="accent3"/>
                </a:solidFill>
                <a:latin typeface="Average" panose="02000503040000020003"/>
                <a:ea typeface="Average" panose="02000503040000020003"/>
                <a:cs typeface="Average" panose="02000503040000020003"/>
                <a:sym typeface="Average" panose="02000503040000020003"/>
              </a:defRPr>
            </a:lvl3pPr>
            <a:lvl4pPr marL="1828800" lvl="3" indent="-317500">
              <a:lnSpc>
                <a:spcPct val="115000"/>
              </a:lnSpc>
              <a:spcBef>
                <a:spcPts val="1600"/>
              </a:spcBef>
              <a:spcAft>
                <a:spcPts val="0"/>
              </a:spcAft>
              <a:buClr>
                <a:schemeClr val="accent3"/>
              </a:buClr>
              <a:buSzPts val="1400"/>
              <a:buFont typeface="Average" panose="02000503040000020003"/>
              <a:buChar char="●"/>
              <a:defRPr>
                <a:solidFill>
                  <a:schemeClr val="accent3"/>
                </a:solidFill>
                <a:latin typeface="Average" panose="02000503040000020003"/>
                <a:ea typeface="Average" panose="02000503040000020003"/>
                <a:cs typeface="Average" panose="02000503040000020003"/>
                <a:sym typeface="Average" panose="02000503040000020003"/>
              </a:defRPr>
            </a:lvl4pPr>
            <a:lvl5pPr marL="2286000" lvl="4" indent="-317500">
              <a:lnSpc>
                <a:spcPct val="115000"/>
              </a:lnSpc>
              <a:spcBef>
                <a:spcPts val="1600"/>
              </a:spcBef>
              <a:spcAft>
                <a:spcPts val="0"/>
              </a:spcAft>
              <a:buClr>
                <a:schemeClr val="accent3"/>
              </a:buClr>
              <a:buSzPts val="1400"/>
              <a:buFont typeface="Average" panose="02000503040000020003"/>
              <a:buChar char="○"/>
              <a:defRPr>
                <a:solidFill>
                  <a:schemeClr val="accent3"/>
                </a:solidFill>
                <a:latin typeface="Average" panose="02000503040000020003"/>
                <a:ea typeface="Average" panose="02000503040000020003"/>
                <a:cs typeface="Average" panose="02000503040000020003"/>
                <a:sym typeface="Average" panose="02000503040000020003"/>
              </a:defRPr>
            </a:lvl5pPr>
            <a:lvl6pPr marL="2743200" lvl="5" indent="-317500">
              <a:lnSpc>
                <a:spcPct val="115000"/>
              </a:lnSpc>
              <a:spcBef>
                <a:spcPts val="1600"/>
              </a:spcBef>
              <a:spcAft>
                <a:spcPts val="0"/>
              </a:spcAft>
              <a:buClr>
                <a:schemeClr val="accent3"/>
              </a:buClr>
              <a:buSzPts val="1400"/>
              <a:buFont typeface="Average" panose="02000503040000020003"/>
              <a:buChar char="■"/>
              <a:defRPr>
                <a:solidFill>
                  <a:schemeClr val="accent3"/>
                </a:solidFill>
                <a:latin typeface="Average" panose="02000503040000020003"/>
                <a:ea typeface="Average" panose="02000503040000020003"/>
                <a:cs typeface="Average" panose="02000503040000020003"/>
                <a:sym typeface="Average" panose="02000503040000020003"/>
              </a:defRPr>
            </a:lvl6pPr>
            <a:lvl7pPr marL="3200400" lvl="6" indent="-317500">
              <a:lnSpc>
                <a:spcPct val="115000"/>
              </a:lnSpc>
              <a:spcBef>
                <a:spcPts val="1600"/>
              </a:spcBef>
              <a:spcAft>
                <a:spcPts val="0"/>
              </a:spcAft>
              <a:buClr>
                <a:schemeClr val="accent3"/>
              </a:buClr>
              <a:buSzPts val="1400"/>
              <a:buFont typeface="Average" panose="02000503040000020003"/>
              <a:buChar char="●"/>
              <a:defRPr>
                <a:solidFill>
                  <a:schemeClr val="accent3"/>
                </a:solidFill>
                <a:latin typeface="Average" panose="02000503040000020003"/>
                <a:ea typeface="Average" panose="02000503040000020003"/>
                <a:cs typeface="Average" panose="02000503040000020003"/>
                <a:sym typeface="Average" panose="02000503040000020003"/>
              </a:defRPr>
            </a:lvl7pPr>
            <a:lvl8pPr marL="3657600" lvl="7" indent="-317500">
              <a:lnSpc>
                <a:spcPct val="115000"/>
              </a:lnSpc>
              <a:spcBef>
                <a:spcPts val="1600"/>
              </a:spcBef>
              <a:spcAft>
                <a:spcPts val="0"/>
              </a:spcAft>
              <a:buClr>
                <a:schemeClr val="accent3"/>
              </a:buClr>
              <a:buSzPts val="1400"/>
              <a:buFont typeface="Average" panose="02000503040000020003"/>
              <a:buChar char="○"/>
              <a:defRPr>
                <a:solidFill>
                  <a:schemeClr val="accent3"/>
                </a:solidFill>
                <a:latin typeface="Average" panose="02000503040000020003"/>
                <a:ea typeface="Average" panose="02000503040000020003"/>
                <a:cs typeface="Average" panose="02000503040000020003"/>
                <a:sym typeface="Average" panose="02000503040000020003"/>
              </a:defRPr>
            </a:lvl8pPr>
            <a:lvl9pPr marL="4114800" lvl="8" indent="-317500">
              <a:lnSpc>
                <a:spcPct val="115000"/>
              </a:lnSpc>
              <a:spcBef>
                <a:spcPts val="1600"/>
              </a:spcBef>
              <a:spcAft>
                <a:spcPts val="1600"/>
              </a:spcAft>
              <a:buClr>
                <a:schemeClr val="accent3"/>
              </a:buClr>
              <a:buSzPts val="1400"/>
              <a:buFont typeface="Average" panose="02000503040000020003"/>
              <a:buChar char="■"/>
              <a:defRPr>
                <a:solidFill>
                  <a:schemeClr val="accent3"/>
                </a:solidFill>
                <a:latin typeface="Average" panose="02000503040000020003"/>
                <a:ea typeface="Average" panose="02000503040000020003"/>
                <a:cs typeface="Average" panose="02000503040000020003"/>
                <a:sym typeface="Average" panose="02000503040000020003"/>
              </a:defRPr>
            </a:lvl9pPr>
          </a:lstStyle>
          <a:p/>
        </p:txBody>
      </p:sp>
      <p:sp>
        <p:nvSpPr>
          <p:cNvPr id="8" name="Google Shape;8;p1"/>
          <p:cNvSpPr txBox="1"/>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3"/>
                </a:solidFill>
                <a:latin typeface="Average" panose="02000503040000020003"/>
                <a:ea typeface="Average" panose="02000503040000020003"/>
                <a:cs typeface="Average" panose="02000503040000020003"/>
                <a:sym typeface="Average" panose="02000503040000020003"/>
              </a:defRPr>
            </a:lvl1pPr>
            <a:lvl2pPr lvl="1" algn="r">
              <a:buNone/>
              <a:defRPr sz="1000">
                <a:solidFill>
                  <a:schemeClr val="accent3"/>
                </a:solidFill>
                <a:latin typeface="Average" panose="02000503040000020003"/>
                <a:ea typeface="Average" panose="02000503040000020003"/>
                <a:cs typeface="Average" panose="02000503040000020003"/>
                <a:sym typeface="Average" panose="02000503040000020003"/>
              </a:defRPr>
            </a:lvl2pPr>
            <a:lvl3pPr lvl="2" algn="r">
              <a:buNone/>
              <a:defRPr sz="1000">
                <a:solidFill>
                  <a:schemeClr val="accent3"/>
                </a:solidFill>
                <a:latin typeface="Average" panose="02000503040000020003"/>
                <a:ea typeface="Average" panose="02000503040000020003"/>
                <a:cs typeface="Average" panose="02000503040000020003"/>
                <a:sym typeface="Average" panose="02000503040000020003"/>
              </a:defRPr>
            </a:lvl3pPr>
            <a:lvl4pPr lvl="3" algn="r">
              <a:buNone/>
              <a:defRPr sz="1000">
                <a:solidFill>
                  <a:schemeClr val="accent3"/>
                </a:solidFill>
                <a:latin typeface="Average" panose="02000503040000020003"/>
                <a:ea typeface="Average" panose="02000503040000020003"/>
                <a:cs typeface="Average" panose="02000503040000020003"/>
                <a:sym typeface="Average" panose="02000503040000020003"/>
              </a:defRPr>
            </a:lvl4pPr>
            <a:lvl5pPr lvl="4" algn="r">
              <a:buNone/>
              <a:defRPr sz="1000">
                <a:solidFill>
                  <a:schemeClr val="accent3"/>
                </a:solidFill>
                <a:latin typeface="Average" panose="02000503040000020003"/>
                <a:ea typeface="Average" panose="02000503040000020003"/>
                <a:cs typeface="Average" panose="02000503040000020003"/>
                <a:sym typeface="Average" panose="02000503040000020003"/>
              </a:defRPr>
            </a:lvl5pPr>
            <a:lvl6pPr lvl="5" algn="r">
              <a:buNone/>
              <a:defRPr sz="1000">
                <a:solidFill>
                  <a:schemeClr val="accent3"/>
                </a:solidFill>
                <a:latin typeface="Average" panose="02000503040000020003"/>
                <a:ea typeface="Average" panose="02000503040000020003"/>
                <a:cs typeface="Average" panose="02000503040000020003"/>
                <a:sym typeface="Average" panose="02000503040000020003"/>
              </a:defRPr>
            </a:lvl6pPr>
            <a:lvl7pPr lvl="6" algn="r">
              <a:buNone/>
              <a:defRPr sz="1000">
                <a:solidFill>
                  <a:schemeClr val="accent3"/>
                </a:solidFill>
                <a:latin typeface="Average" panose="02000503040000020003"/>
                <a:ea typeface="Average" panose="02000503040000020003"/>
                <a:cs typeface="Average" panose="02000503040000020003"/>
                <a:sym typeface="Average" panose="02000503040000020003"/>
              </a:defRPr>
            </a:lvl7pPr>
            <a:lvl8pPr lvl="7" algn="r">
              <a:buNone/>
              <a:defRPr sz="1000">
                <a:solidFill>
                  <a:schemeClr val="accent3"/>
                </a:solidFill>
                <a:latin typeface="Average" panose="02000503040000020003"/>
                <a:ea typeface="Average" panose="02000503040000020003"/>
                <a:cs typeface="Average" panose="02000503040000020003"/>
                <a:sym typeface="Average" panose="02000503040000020003"/>
              </a:defRPr>
            </a:lvl8pPr>
            <a:lvl9pPr lvl="8" algn="r">
              <a:buNone/>
              <a:defRPr sz="1000">
                <a:solidFill>
                  <a:schemeClr val="accent3"/>
                </a:solidFill>
                <a:latin typeface="Average" panose="02000503040000020003"/>
                <a:ea typeface="Average" panose="02000503040000020003"/>
                <a:cs typeface="Average" panose="02000503040000020003"/>
                <a:sym typeface="Average" panose="02000503040000020003"/>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3.xml"/><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3.xml"/><Relationship Id="rId2" Type="http://schemas.openxmlformats.org/officeDocument/2006/relationships/image" Target="../media/image13.jpeg"/><Relationship Id="rId1" Type="http://schemas.openxmlformats.org/officeDocument/2006/relationships/image" Target="../media/image12.jpe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3.xml"/><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3.xml"/><Relationship Id="rId2" Type="http://schemas.openxmlformats.org/officeDocument/2006/relationships/image" Target="../media/image18.png"/><Relationship Id="rId1" Type="http://schemas.openxmlformats.org/officeDocument/2006/relationships/image" Target="../media/image17.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3.xml"/><Relationship Id="rId2" Type="http://schemas.openxmlformats.org/officeDocument/2006/relationships/image" Target="../media/image20.png"/><Relationship Id="rId1"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3.xml"/><Relationship Id="rId2" Type="http://schemas.openxmlformats.org/officeDocument/2006/relationships/image" Target="../media/image22.png"/><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9" Type="http://schemas.openxmlformats.org/officeDocument/2006/relationships/hyperlink" Target="https://www.dslrpros.com/firefighting-drones.html" TargetMode="External"/><Relationship Id="rId8" Type="http://schemas.openxmlformats.org/officeDocument/2006/relationships/hyperlink" Target="http://vcipl-okstate.org/pbvs/bench/Data/03/download.html" TargetMode="External"/><Relationship Id="rId7" Type="http://schemas.openxmlformats.org/officeDocument/2006/relationships/hyperlink" Target="https://www.pyimagesearch.com/2015/03/30/accessing-the-raspberry-pi-camera-with-opencv-and-python/" TargetMode="External"/><Relationship Id="rId6" Type="http://schemas.openxmlformats.org/officeDocument/2006/relationships/hyperlink" Target="http://vcipl-okstate.org/pbvs/bench/" TargetMode="External"/><Relationship Id="rId5" Type="http://schemas.openxmlformats.org/officeDocument/2006/relationships/hyperlink" Target="https://sourceforge.net/projects/numpy/files/NumPy/1.7.1/numpy-1.7.1-win32-superpack-python2.7.exe/download" TargetMode="External"/><Relationship Id="rId4" Type="http://schemas.openxmlformats.org/officeDocument/2006/relationships/hyperlink" Target="https://opencv-python-tutroals.readthedocs.io/en/latest/py_tutorials/py_setup/py_setup_in_windows/py_setup_in_windows.html" TargetMode="External"/><Relationship Id="rId3" Type="http://schemas.openxmlformats.org/officeDocument/2006/relationships/hyperlink" Target="https://blog.dronedeploy.com/4-steps-for-making-an-excellent-3d-model-with-a-drone-25dc35f1df62" TargetMode="External"/><Relationship Id="rId2" Type="http://schemas.openxmlformats.org/officeDocument/2006/relationships/hyperlink" Target="https://gilscvblog.com/2014/05/15/an-easy-and-practical-guide-to-3d-reconstruction/" TargetMode="External"/><Relationship Id="rId11" Type="http://schemas.openxmlformats.org/officeDocument/2006/relationships/notesSlide" Target="../notesSlides/notesSlide34.xml"/><Relationship Id="rId10" Type="http://schemas.openxmlformats.org/officeDocument/2006/relationships/slideLayout" Target="../slideLayouts/slideLayout3.xml"/><Relationship Id="rId1" Type="http://schemas.openxmlformats.org/officeDocument/2006/relationships/hyperlink" Target="https://steadyhawk.com/the-blog/dronemapping"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5100"/>
              <a:t>ICTCS 2020</a:t>
            </a:r>
            <a:endParaRPr sz="5100"/>
          </a:p>
          <a:p>
            <a:pPr marL="0" lvl="0" indent="0" algn="ctr" rtl="0">
              <a:spcBef>
                <a:spcPts val="0"/>
              </a:spcBef>
              <a:spcAft>
                <a:spcPts val="0"/>
              </a:spcAft>
              <a:buNone/>
            </a:pPr>
            <a:endParaRPr sz="3700"/>
          </a:p>
          <a:p>
            <a:pPr marL="0" lvl="0" indent="0" algn="ctr" rtl="0">
              <a:spcBef>
                <a:spcPts val="0"/>
              </a:spcBef>
              <a:spcAft>
                <a:spcPts val="0"/>
              </a:spcAft>
              <a:buNone/>
            </a:pPr>
            <a:r>
              <a:rPr lang="en-GB" sz="3200"/>
              <a:t>Thermal Image Processing and Analysis for Surveillance UAVs</a:t>
            </a:r>
            <a:endParaRPr sz="3200"/>
          </a:p>
        </p:txBody>
      </p:sp>
      <p:sp>
        <p:nvSpPr>
          <p:cNvPr id="60" name="Google Shape;60;p13"/>
          <p:cNvSpPr txBox="1"/>
          <p:nvPr>
            <p:ph type="subTitle" idx="1"/>
          </p:nvPr>
        </p:nvSpPr>
        <p:spPr>
          <a:xfrm>
            <a:off x="671250" y="3174876"/>
            <a:ext cx="7801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Paper ID: 415</a:t>
            </a:r>
            <a:endParaRPr>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33" name="Shape 133"/>
        <p:cNvGrpSpPr/>
        <p:nvPr/>
      </p:nvGrpSpPr>
      <p:grpSpPr>
        <a:xfrm>
          <a:off x="0" y="0"/>
          <a:ext cx="0" cy="0"/>
          <a:chOff x="0" y="0"/>
          <a:chExt cx="0" cy="0"/>
        </a:xfrm>
      </p:grpSpPr>
      <p:sp>
        <p:nvSpPr>
          <p:cNvPr id="134" name="Google Shape;134;p22"/>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Dataset</a:t>
            </a:r>
            <a:endParaRPr lang="en-GB"/>
          </a:p>
        </p:txBody>
      </p:sp>
      <p:sp>
        <p:nvSpPr>
          <p:cNvPr id="135" name="Google Shape;135;p22"/>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30200" algn="l" rtl="0">
              <a:spcBef>
                <a:spcPts val="1200"/>
              </a:spcBef>
              <a:spcAft>
                <a:spcPts val="0"/>
              </a:spcAft>
              <a:buClr>
                <a:schemeClr val="dk1"/>
              </a:buClr>
              <a:buSzPts val="1600"/>
              <a:buChar char="●"/>
            </a:pPr>
            <a:r>
              <a:rPr lang="en-GB" sz="1600">
                <a:solidFill>
                  <a:schemeClr val="dk1"/>
                </a:solidFill>
              </a:rPr>
              <a:t>A thermal video of fire was shot during a massive forest fire in Oakland, California in 2018. </a:t>
            </a:r>
            <a:endParaRPr sz="1600">
              <a:solidFill>
                <a:schemeClr val="dk1"/>
              </a:solidFill>
            </a:endParaRPr>
          </a:p>
          <a:p>
            <a:pPr marL="457200" lvl="0" indent="-330200" algn="l" rtl="0">
              <a:spcBef>
                <a:spcPts val="0"/>
              </a:spcBef>
              <a:spcAft>
                <a:spcPts val="0"/>
              </a:spcAft>
              <a:buClr>
                <a:schemeClr val="dk1"/>
              </a:buClr>
              <a:buSzPts val="1600"/>
              <a:buChar char="●"/>
            </a:pPr>
            <a:r>
              <a:rPr lang="en-GB" sz="1600">
                <a:solidFill>
                  <a:schemeClr val="dk1"/>
                </a:solidFill>
              </a:rPr>
              <a:t>The ‘OTCBVS Benchmark Dataset Collection’ was used to obtain thermal images for human detection. </a:t>
            </a:r>
            <a:endParaRPr sz="1600">
              <a:solidFill>
                <a:schemeClr val="dk1"/>
              </a:solidFill>
            </a:endParaRPr>
          </a:p>
          <a:p>
            <a:pPr marL="457200" lvl="0" indent="-330200" algn="l" rtl="0">
              <a:spcBef>
                <a:spcPts val="0"/>
              </a:spcBef>
              <a:spcAft>
                <a:spcPts val="0"/>
              </a:spcAft>
              <a:buClr>
                <a:schemeClr val="dk1"/>
              </a:buClr>
              <a:buSzPts val="1600"/>
              <a:buChar char="●"/>
            </a:pPr>
            <a:r>
              <a:rPr lang="en-GB" sz="1600">
                <a:solidFill>
                  <a:schemeClr val="dk1"/>
                </a:solidFill>
              </a:rPr>
              <a:t>This benchmark dataset is publicly available. </a:t>
            </a:r>
            <a:endParaRPr sz="1600">
              <a:solidFill>
                <a:schemeClr val="dk1"/>
              </a:solidFill>
            </a:endParaRPr>
          </a:p>
          <a:p>
            <a:pPr marL="457200" lvl="0" indent="-330200" algn="l" rtl="0">
              <a:spcBef>
                <a:spcPts val="0"/>
              </a:spcBef>
              <a:spcAft>
                <a:spcPts val="0"/>
              </a:spcAft>
              <a:buClr>
                <a:schemeClr val="dk1"/>
              </a:buClr>
              <a:buSzPts val="1600"/>
              <a:buChar char="●"/>
            </a:pPr>
            <a:r>
              <a:rPr lang="en-GB" sz="1600">
                <a:solidFill>
                  <a:schemeClr val="dk1"/>
                </a:solidFill>
              </a:rPr>
              <a:t>The benchmark dataset comprises of images and videos recorded in the visible and infrared spectrum. </a:t>
            </a:r>
            <a:endParaRPr sz="1600">
              <a:solidFill>
                <a:schemeClr val="dk1"/>
              </a:solidFill>
            </a:endParaRPr>
          </a:p>
          <a:p>
            <a:pPr marL="457200" lvl="0" indent="-330200" algn="l" rtl="0">
              <a:spcBef>
                <a:spcPts val="0"/>
              </a:spcBef>
              <a:spcAft>
                <a:spcPts val="0"/>
              </a:spcAft>
              <a:buClr>
                <a:schemeClr val="dk1"/>
              </a:buClr>
              <a:buSzPts val="1600"/>
              <a:buChar char="●"/>
            </a:pPr>
            <a:r>
              <a:rPr lang="en-GB" sz="1600">
                <a:solidFill>
                  <a:schemeClr val="dk1"/>
                </a:solidFill>
              </a:rPr>
              <a:t>In 2004, this was started by Dr. Riad I. Hammoud at Ohio State University. Dr. Guoliang Fan at Oklahoma State University is presently managing it.</a:t>
            </a:r>
            <a:endParaRPr sz="1600">
              <a:solidFill>
                <a:schemeClr val="dk1"/>
              </a:solidFill>
            </a:endParaRPr>
          </a:p>
          <a:p>
            <a:pPr marL="457200" lvl="0" indent="-330200" algn="l" rtl="0">
              <a:spcBef>
                <a:spcPts val="0"/>
              </a:spcBef>
              <a:spcAft>
                <a:spcPts val="0"/>
              </a:spcAft>
              <a:buClr>
                <a:schemeClr val="dk1"/>
              </a:buClr>
              <a:buSzPts val="1600"/>
              <a:buChar char="●"/>
            </a:pPr>
            <a:r>
              <a:rPr lang="en-GB" sz="1600">
                <a:solidFill>
                  <a:schemeClr val="dk1"/>
                </a:solidFill>
              </a:rPr>
              <a:t>Dataset 01 and Dataset 05 were used for implementation and testing from the OTCBVS Benchmark Dataset Collection.</a:t>
            </a:r>
            <a:endParaRPr sz="1600">
              <a:solidFill>
                <a:schemeClr val="dk1"/>
              </a:solidFill>
            </a:endParaRPr>
          </a:p>
          <a:p>
            <a:pPr marL="0" lvl="0" indent="0" algn="l" rtl="0">
              <a:spcBef>
                <a:spcPts val="1200"/>
              </a:spcBef>
              <a:spcAft>
                <a:spcPts val="1600"/>
              </a:spcAft>
              <a:buNone/>
            </a:pPr>
            <a:endParaRPr sz="1600"/>
          </a:p>
        </p:txBody>
      </p:sp>
      <p:sp>
        <p:nvSpPr>
          <p:cNvPr id="136" name="Google Shape;136;p22"/>
          <p:cNvSpPr txBox="1"/>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137" name="Google Shape;137;p22"/>
          <p:cNvSpPr txBox="1"/>
          <p:nvPr/>
        </p:nvSpPr>
        <p:spPr>
          <a:xfrm>
            <a:off x="311700" y="4672975"/>
            <a:ext cx="18909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Average" panose="02000503040000020003"/>
                <a:ea typeface="Average" panose="02000503040000020003"/>
                <a:cs typeface="Average" panose="02000503040000020003"/>
                <a:sym typeface="Average" panose="02000503040000020003"/>
              </a:rPr>
              <a:t>Paper Id: 415</a:t>
            </a:r>
            <a:endParaRPr>
              <a:solidFill>
                <a:srgbClr val="FFFFFF"/>
              </a:solidFill>
              <a:latin typeface="Average" panose="02000503040000020003"/>
              <a:ea typeface="Average" panose="02000503040000020003"/>
              <a:cs typeface="Average" panose="02000503040000020003"/>
              <a:sym typeface="Average" panose="02000503040000020003"/>
            </a:endParaRPr>
          </a:p>
          <a:p>
            <a:pPr marL="0" lvl="0" indent="0" algn="l" rtl="0">
              <a:spcBef>
                <a:spcPts val="0"/>
              </a:spcBef>
              <a:spcAft>
                <a:spcPts val="0"/>
              </a:spcAft>
              <a:buNone/>
            </a:pPr>
          </a:p>
        </p:txBody>
      </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41" name="Shape 141"/>
        <p:cNvGrpSpPr/>
        <p:nvPr/>
      </p:nvGrpSpPr>
      <p:grpSpPr>
        <a:xfrm>
          <a:off x="0" y="0"/>
          <a:ext cx="0" cy="0"/>
          <a:chOff x="0" y="0"/>
          <a:chExt cx="0" cy="0"/>
        </a:xfrm>
      </p:grpSpPr>
      <p:sp>
        <p:nvSpPr>
          <p:cNvPr id="142" name="Google Shape;142;p23"/>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Dataset Images</a:t>
            </a:r>
            <a:endParaRPr lang="en-GB"/>
          </a:p>
        </p:txBody>
      </p:sp>
      <p:pic>
        <p:nvPicPr>
          <p:cNvPr id="143" name="Google Shape;143;p23"/>
          <p:cNvPicPr preferRelativeResize="0"/>
          <p:nvPr/>
        </p:nvPicPr>
        <p:blipFill>
          <a:blip r:embed="rId1"/>
          <a:stretch>
            <a:fillRect/>
          </a:stretch>
        </p:blipFill>
        <p:spPr>
          <a:xfrm>
            <a:off x="4320625" y="2956275"/>
            <a:ext cx="2305075" cy="1665925"/>
          </a:xfrm>
          <a:prstGeom prst="rect">
            <a:avLst/>
          </a:prstGeom>
          <a:noFill/>
          <a:ln>
            <a:noFill/>
          </a:ln>
        </p:spPr>
      </p:pic>
      <p:pic>
        <p:nvPicPr>
          <p:cNvPr id="144" name="Google Shape;144;p23"/>
          <p:cNvPicPr preferRelativeResize="0"/>
          <p:nvPr/>
        </p:nvPicPr>
        <p:blipFill>
          <a:blip r:embed="rId2"/>
          <a:stretch>
            <a:fillRect/>
          </a:stretch>
        </p:blipFill>
        <p:spPr>
          <a:xfrm>
            <a:off x="1439300" y="2923387"/>
            <a:ext cx="2305078" cy="1731675"/>
          </a:xfrm>
          <a:prstGeom prst="rect">
            <a:avLst/>
          </a:prstGeom>
          <a:noFill/>
          <a:ln>
            <a:noFill/>
          </a:ln>
        </p:spPr>
      </p:pic>
      <p:pic>
        <p:nvPicPr>
          <p:cNvPr id="145" name="Google Shape;145;p23"/>
          <p:cNvPicPr preferRelativeResize="0"/>
          <p:nvPr/>
        </p:nvPicPr>
        <p:blipFill>
          <a:blip r:embed="rId3"/>
          <a:stretch>
            <a:fillRect/>
          </a:stretch>
        </p:blipFill>
        <p:spPr>
          <a:xfrm>
            <a:off x="1439300" y="1166275"/>
            <a:ext cx="2305075" cy="1728812"/>
          </a:xfrm>
          <a:prstGeom prst="rect">
            <a:avLst/>
          </a:prstGeom>
          <a:noFill/>
          <a:ln>
            <a:noFill/>
          </a:ln>
        </p:spPr>
      </p:pic>
      <p:pic>
        <p:nvPicPr>
          <p:cNvPr id="146" name="Google Shape;146;p23"/>
          <p:cNvPicPr preferRelativeResize="0"/>
          <p:nvPr/>
        </p:nvPicPr>
        <p:blipFill>
          <a:blip r:embed="rId4"/>
          <a:stretch>
            <a:fillRect/>
          </a:stretch>
        </p:blipFill>
        <p:spPr>
          <a:xfrm>
            <a:off x="4320625" y="1166275"/>
            <a:ext cx="2305075" cy="1728813"/>
          </a:xfrm>
          <a:prstGeom prst="rect">
            <a:avLst/>
          </a:prstGeom>
          <a:noFill/>
          <a:ln>
            <a:noFill/>
          </a:ln>
        </p:spPr>
      </p:pic>
      <p:sp>
        <p:nvSpPr>
          <p:cNvPr id="147" name="Google Shape;147;p23"/>
          <p:cNvSpPr txBox="1"/>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148" name="Google Shape;148;p23"/>
          <p:cNvSpPr txBox="1"/>
          <p:nvPr/>
        </p:nvSpPr>
        <p:spPr>
          <a:xfrm>
            <a:off x="311700" y="4672975"/>
            <a:ext cx="18909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Average" panose="02000503040000020003"/>
                <a:ea typeface="Average" panose="02000503040000020003"/>
                <a:cs typeface="Average" panose="02000503040000020003"/>
                <a:sym typeface="Average" panose="02000503040000020003"/>
              </a:rPr>
              <a:t>Paper Id: 415</a:t>
            </a:r>
            <a:endParaRPr>
              <a:solidFill>
                <a:srgbClr val="FFFFFF"/>
              </a:solidFill>
              <a:latin typeface="Average" panose="02000503040000020003"/>
              <a:ea typeface="Average" panose="02000503040000020003"/>
              <a:cs typeface="Average" panose="02000503040000020003"/>
              <a:sym typeface="Average" panose="02000503040000020003"/>
            </a:endParaRPr>
          </a:p>
          <a:p>
            <a:pPr marL="0" lvl="0" indent="0" algn="l" rtl="0">
              <a:spcBef>
                <a:spcPts val="0"/>
              </a:spcBef>
              <a:spcAft>
                <a:spcPts val="0"/>
              </a:spcAft>
              <a:buNone/>
            </a:pPr>
          </a:p>
        </p:txBody>
      </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52" name="Shape 152"/>
        <p:cNvGrpSpPr/>
        <p:nvPr/>
      </p:nvGrpSpPr>
      <p:grpSpPr>
        <a:xfrm>
          <a:off x="0" y="0"/>
          <a:ext cx="0" cy="0"/>
          <a:chOff x="0" y="0"/>
          <a:chExt cx="0" cy="0"/>
        </a:xfrm>
      </p:grpSpPr>
      <p:sp>
        <p:nvSpPr>
          <p:cNvPr id="153" name="Google Shape;153;p24"/>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rPr>
              <a:t>Methodology</a:t>
            </a:r>
            <a:endParaRPr>
              <a:solidFill>
                <a:srgbClr val="FFFFFF"/>
              </a:solidFill>
            </a:endParaRPr>
          </a:p>
        </p:txBody>
      </p:sp>
      <p:sp>
        <p:nvSpPr>
          <p:cNvPr id="154" name="Google Shape;154;p24"/>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Char char="●"/>
            </a:pPr>
            <a:r>
              <a:rPr lang="en-GB">
                <a:solidFill>
                  <a:srgbClr val="FFFFFF"/>
                </a:solidFill>
              </a:rPr>
              <a:t>Fire Detection for a thermal video</a:t>
            </a:r>
            <a:endParaRPr>
              <a:solidFill>
                <a:srgbClr val="FFFFFF"/>
              </a:solidFill>
            </a:endParaRPr>
          </a:p>
          <a:p>
            <a:pPr marL="457200" lvl="0" indent="-342900" algn="l" rtl="0">
              <a:spcBef>
                <a:spcPts val="0"/>
              </a:spcBef>
              <a:spcAft>
                <a:spcPts val="0"/>
              </a:spcAft>
              <a:buClr>
                <a:srgbClr val="FFFFFF"/>
              </a:buClr>
              <a:buSzPts val="1800"/>
              <a:buChar char="●"/>
            </a:pPr>
            <a:r>
              <a:rPr lang="en-GB">
                <a:solidFill>
                  <a:srgbClr val="FFFFFF"/>
                </a:solidFill>
              </a:rPr>
              <a:t>Human Detection using You Only Look Once(YOLO)</a:t>
            </a:r>
            <a:endParaRPr>
              <a:solidFill>
                <a:srgbClr val="FFFFFF"/>
              </a:solidFill>
            </a:endParaRPr>
          </a:p>
          <a:p>
            <a:pPr marL="457200" lvl="0" indent="-342900" algn="l" rtl="0">
              <a:spcBef>
                <a:spcPts val="0"/>
              </a:spcBef>
              <a:spcAft>
                <a:spcPts val="0"/>
              </a:spcAft>
              <a:buClr>
                <a:srgbClr val="FFFFFF"/>
              </a:buClr>
              <a:buSzPts val="1800"/>
              <a:buChar char="●"/>
            </a:pPr>
            <a:r>
              <a:rPr lang="en-GB">
                <a:solidFill>
                  <a:srgbClr val="FFFFFF"/>
                </a:solidFill>
              </a:rPr>
              <a:t>Human Detection using Histogram of Oriented Gradients(HOG)</a:t>
            </a:r>
            <a:endParaRPr>
              <a:solidFill>
                <a:srgbClr val="FFFFFF"/>
              </a:solidFill>
            </a:endParaRPr>
          </a:p>
          <a:p>
            <a:pPr marL="457200" lvl="0" indent="0" algn="l" rtl="0">
              <a:spcBef>
                <a:spcPts val="1600"/>
              </a:spcBef>
              <a:spcAft>
                <a:spcPts val="1600"/>
              </a:spcAft>
              <a:buNone/>
            </a:pPr>
            <a:endParaRPr>
              <a:solidFill>
                <a:srgbClr val="FFFFFF"/>
              </a:solidFill>
            </a:endParaRPr>
          </a:p>
        </p:txBody>
      </p:sp>
      <p:sp>
        <p:nvSpPr>
          <p:cNvPr id="155" name="Google Shape;155;p24"/>
          <p:cNvSpPr txBox="1"/>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solidFill>
                  <a:srgbClr val="FFFFFF"/>
                </a:solidFill>
              </a:rPr>
            </a:fld>
            <a:endParaRPr>
              <a:solidFill>
                <a:srgbClr val="FFFFFF"/>
              </a:solidFill>
            </a:endParaRPr>
          </a:p>
        </p:txBody>
      </p:sp>
      <p:sp>
        <p:nvSpPr>
          <p:cNvPr id="156" name="Google Shape;156;p24"/>
          <p:cNvSpPr txBox="1"/>
          <p:nvPr/>
        </p:nvSpPr>
        <p:spPr>
          <a:xfrm>
            <a:off x="311700" y="4672975"/>
            <a:ext cx="18909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Average" panose="02000503040000020003"/>
                <a:ea typeface="Average" panose="02000503040000020003"/>
                <a:cs typeface="Average" panose="02000503040000020003"/>
                <a:sym typeface="Average" panose="02000503040000020003"/>
              </a:rPr>
              <a:t>Paper Id: 415</a:t>
            </a:r>
            <a:endParaRPr>
              <a:solidFill>
                <a:srgbClr val="FFFFFF"/>
              </a:solidFill>
              <a:latin typeface="Average" panose="02000503040000020003"/>
              <a:ea typeface="Average" panose="02000503040000020003"/>
              <a:cs typeface="Average" panose="02000503040000020003"/>
              <a:sym typeface="Average" panose="02000503040000020003"/>
            </a:endParaRPr>
          </a:p>
          <a:p>
            <a:pPr marL="0" lvl="0" indent="0" algn="l" rtl="0">
              <a:spcBef>
                <a:spcPts val="0"/>
              </a:spcBef>
              <a:spcAft>
                <a:spcPts val="0"/>
              </a:spcAft>
              <a:buNone/>
            </a:pPr>
            <a:endParaRPr>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60" name="Shape 160"/>
        <p:cNvGrpSpPr/>
        <p:nvPr/>
      </p:nvGrpSpPr>
      <p:grpSpPr>
        <a:xfrm>
          <a:off x="0" y="0"/>
          <a:ext cx="0" cy="0"/>
          <a:chOff x="0" y="0"/>
          <a:chExt cx="0" cy="0"/>
        </a:xfrm>
      </p:grpSpPr>
      <p:sp>
        <p:nvSpPr>
          <p:cNvPr id="161" name="Google Shape;161;p25"/>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rPr>
              <a:t>Fire detection from a thermal video:</a:t>
            </a:r>
            <a:endParaRPr>
              <a:solidFill>
                <a:srgbClr val="FFFFFF"/>
              </a:solidFill>
            </a:endParaRPr>
          </a:p>
        </p:txBody>
      </p:sp>
      <p:sp>
        <p:nvSpPr>
          <p:cNvPr id="162" name="Google Shape;162;p25"/>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FFFFFF"/>
              </a:buClr>
              <a:buSzPts val="1400"/>
              <a:buChar char="●"/>
            </a:pPr>
            <a:r>
              <a:rPr lang="en-GB" sz="1400">
                <a:solidFill>
                  <a:srgbClr val="FFFFFF"/>
                </a:solidFill>
              </a:rPr>
              <a:t>Thermal image Processing is used in Quality Control ,Problem Diagnostics, Research and Development, Engineering Design and Development. Features and attributes which cannot be portrayed by a normal camera are well observed with the help of a Thermal camera.</a:t>
            </a:r>
            <a:endParaRPr sz="1400">
              <a:solidFill>
                <a:srgbClr val="FFFFFF"/>
              </a:solidFill>
            </a:endParaRPr>
          </a:p>
          <a:p>
            <a:pPr marL="457200" lvl="0" indent="-317500" algn="l" rtl="0">
              <a:spcBef>
                <a:spcPts val="0"/>
              </a:spcBef>
              <a:spcAft>
                <a:spcPts val="0"/>
              </a:spcAft>
              <a:buClr>
                <a:srgbClr val="FFFFFF"/>
              </a:buClr>
              <a:buSzPts val="1400"/>
              <a:buChar char="●"/>
            </a:pPr>
            <a:r>
              <a:rPr lang="en-GB" sz="1400">
                <a:solidFill>
                  <a:srgbClr val="FFFFFF"/>
                </a:solidFill>
              </a:rPr>
              <a:t>To achieve fire detection, we have used OpenCV and the concept of thresholding with Gaussian Blur.</a:t>
            </a:r>
            <a:endParaRPr sz="1400">
              <a:solidFill>
                <a:srgbClr val="FFFFFF"/>
              </a:solidFill>
            </a:endParaRPr>
          </a:p>
          <a:p>
            <a:pPr marL="457200" lvl="0" indent="-317500" algn="l" rtl="0">
              <a:spcBef>
                <a:spcPts val="0"/>
              </a:spcBef>
              <a:spcAft>
                <a:spcPts val="0"/>
              </a:spcAft>
              <a:buClr>
                <a:srgbClr val="FFFFFF"/>
              </a:buClr>
              <a:buSzPts val="1400"/>
              <a:buChar char="●"/>
            </a:pPr>
            <a:r>
              <a:rPr lang="en-GB" sz="1400">
                <a:solidFill>
                  <a:srgbClr val="FFFFFF"/>
                </a:solidFill>
              </a:rPr>
              <a:t>To assist the firefighters, the Alameda County sheriff’s deputies brought a DJI Inspire 1 drone in to get footage of the fire. The drone is equipped with a thermal camera shows exactly where the hotspots are.</a:t>
            </a:r>
            <a:endParaRPr sz="1400">
              <a:solidFill>
                <a:srgbClr val="FFFFFF"/>
              </a:solidFill>
            </a:endParaRPr>
          </a:p>
          <a:p>
            <a:pPr marL="457200" lvl="0" indent="-317500" algn="l" rtl="0">
              <a:spcBef>
                <a:spcPts val="0"/>
              </a:spcBef>
              <a:spcAft>
                <a:spcPts val="0"/>
              </a:spcAft>
              <a:buClr>
                <a:srgbClr val="FFFFFF"/>
              </a:buClr>
              <a:buSzPts val="1400"/>
              <a:buChar char="●"/>
            </a:pPr>
            <a:r>
              <a:rPr lang="en-GB" sz="1400">
                <a:solidFill>
                  <a:srgbClr val="FFFFFF"/>
                </a:solidFill>
              </a:rPr>
              <a:t>We have used this source as input to test our code.</a:t>
            </a:r>
            <a:endParaRPr sz="1400">
              <a:solidFill>
                <a:srgbClr val="FFFFFF"/>
              </a:solidFill>
              <a:highlight>
                <a:srgbClr val="F9F9F9"/>
              </a:highlight>
              <a:latin typeface="Roboto" panose="02000000000000000000"/>
              <a:ea typeface="Roboto" panose="02000000000000000000"/>
              <a:cs typeface="Roboto" panose="02000000000000000000"/>
              <a:sym typeface="Roboto" panose="02000000000000000000"/>
            </a:endParaRPr>
          </a:p>
          <a:p>
            <a:pPr marL="457200" lvl="0" indent="0" algn="l" rtl="0">
              <a:spcBef>
                <a:spcPts val="1600"/>
              </a:spcBef>
              <a:spcAft>
                <a:spcPts val="0"/>
              </a:spcAft>
              <a:buNone/>
            </a:pPr>
            <a:endParaRPr sz="1400">
              <a:solidFill>
                <a:srgbClr val="FFFFFF"/>
              </a:solidFill>
            </a:endParaRPr>
          </a:p>
          <a:p>
            <a:pPr marL="0" lvl="0" indent="0" algn="l" rtl="0">
              <a:spcBef>
                <a:spcPts val="1600"/>
              </a:spcBef>
              <a:spcAft>
                <a:spcPts val="1600"/>
              </a:spcAft>
              <a:buNone/>
            </a:pPr>
            <a:endParaRPr>
              <a:solidFill>
                <a:srgbClr val="FFFFFF"/>
              </a:solidFill>
            </a:endParaRPr>
          </a:p>
        </p:txBody>
      </p:sp>
      <p:sp>
        <p:nvSpPr>
          <p:cNvPr id="163" name="Google Shape;163;p25"/>
          <p:cNvSpPr txBox="1"/>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solidFill>
                  <a:srgbClr val="FFFFFF"/>
                </a:solidFill>
              </a:rPr>
            </a:fld>
            <a:endParaRPr>
              <a:solidFill>
                <a:srgbClr val="FFFFFF"/>
              </a:solidFill>
            </a:endParaRPr>
          </a:p>
        </p:txBody>
      </p:sp>
      <p:sp>
        <p:nvSpPr>
          <p:cNvPr id="164" name="Google Shape;164;p25"/>
          <p:cNvSpPr txBox="1"/>
          <p:nvPr/>
        </p:nvSpPr>
        <p:spPr>
          <a:xfrm>
            <a:off x="311700" y="4672975"/>
            <a:ext cx="18909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Average" panose="02000503040000020003"/>
                <a:ea typeface="Average" panose="02000503040000020003"/>
                <a:cs typeface="Average" panose="02000503040000020003"/>
                <a:sym typeface="Average" panose="02000503040000020003"/>
              </a:rPr>
              <a:t>Paper Id: 415</a:t>
            </a:r>
            <a:endParaRPr>
              <a:solidFill>
                <a:srgbClr val="FFFFFF"/>
              </a:solidFill>
              <a:latin typeface="Average" panose="02000503040000020003"/>
              <a:ea typeface="Average" panose="02000503040000020003"/>
              <a:cs typeface="Average" panose="02000503040000020003"/>
              <a:sym typeface="Average" panose="02000503040000020003"/>
            </a:endParaRPr>
          </a:p>
          <a:p>
            <a:pPr marL="0" lvl="0" indent="0" algn="l" rtl="0">
              <a:spcBef>
                <a:spcPts val="0"/>
              </a:spcBef>
              <a:spcAft>
                <a:spcPts val="0"/>
              </a:spcAft>
              <a:buNone/>
            </a:pPr>
            <a:endParaRPr>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68" name="Shape 168"/>
        <p:cNvGrpSpPr/>
        <p:nvPr/>
      </p:nvGrpSpPr>
      <p:grpSpPr>
        <a:xfrm>
          <a:off x="0" y="0"/>
          <a:ext cx="0" cy="0"/>
          <a:chOff x="0" y="0"/>
          <a:chExt cx="0" cy="0"/>
        </a:xfrm>
      </p:grpSpPr>
      <p:sp>
        <p:nvSpPr>
          <p:cNvPr id="169" name="Google Shape;169;p26"/>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rPr>
              <a:t>Steps involved in Fire detection</a:t>
            </a:r>
            <a:endParaRPr>
              <a:solidFill>
                <a:srgbClr val="FFFFFF"/>
              </a:solidFill>
            </a:endParaRPr>
          </a:p>
        </p:txBody>
      </p:sp>
      <p:sp>
        <p:nvSpPr>
          <p:cNvPr id="170" name="Google Shape;170;p26"/>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FFFFFF"/>
              </a:buClr>
              <a:buSzPts val="1400"/>
              <a:buFont typeface="Arial" panose="020B0604020202020204"/>
              <a:buChar char="●"/>
            </a:pPr>
            <a:r>
              <a:rPr lang="en-GB" sz="1400">
                <a:solidFill>
                  <a:srgbClr val="FFFFFF"/>
                </a:solidFill>
              </a:rPr>
              <a:t>Acquire image frame from the video.</a:t>
            </a:r>
            <a:endParaRPr sz="1400">
              <a:solidFill>
                <a:srgbClr val="FFFFFF"/>
              </a:solidFill>
            </a:endParaRPr>
          </a:p>
          <a:p>
            <a:pPr marL="457200" lvl="0" indent="-317500" algn="l" rtl="0">
              <a:spcBef>
                <a:spcPts val="0"/>
              </a:spcBef>
              <a:spcAft>
                <a:spcPts val="0"/>
              </a:spcAft>
              <a:buClr>
                <a:srgbClr val="FFFFFF"/>
              </a:buClr>
              <a:buSzPts val="1400"/>
              <a:buFont typeface="Arial" panose="020B0604020202020204"/>
              <a:buChar char="●"/>
            </a:pPr>
            <a:r>
              <a:rPr lang="en-GB" sz="1400">
                <a:solidFill>
                  <a:srgbClr val="FFFFFF"/>
                </a:solidFill>
              </a:rPr>
              <a:t>Perform Morphological operation such as </a:t>
            </a:r>
            <a:br>
              <a:rPr lang="en-GB" sz="1400">
                <a:solidFill>
                  <a:srgbClr val="FFFFFF"/>
                </a:solidFill>
              </a:rPr>
            </a:br>
            <a:r>
              <a:rPr lang="en-GB" sz="1400">
                <a:solidFill>
                  <a:srgbClr val="FFFFFF"/>
                </a:solidFill>
              </a:rPr>
              <a:t>Gaussian Blur/ Median Filter Blur.</a:t>
            </a:r>
            <a:endParaRPr sz="1400">
              <a:solidFill>
                <a:srgbClr val="FFFFFF"/>
              </a:solidFill>
            </a:endParaRPr>
          </a:p>
          <a:p>
            <a:pPr marL="457200" lvl="0" indent="-317500" algn="l" rtl="0">
              <a:spcBef>
                <a:spcPts val="0"/>
              </a:spcBef>
              <a:spcAft>
                <a:spcPts val="0"/>
              </a:spcAft>
              <a:buClr>
                <a:srgbClr val="FFFFFF"/>
              </a:buClr>
              <a:buSzPts val="1400"/>
              <a:buFont typeface="Arial" panose="020B0604020202020204"/>
              <a:buChar char="●"/>
            </a:pPr>
            <a:r>
              <a:rPr lang="en-GB" sz="1400">
                <a:solidFill>
                  <a:srgbClr val="FFFFFF"/>
                </a:solidFill>
              </a:rPr>
              <a:t>RGB to HSV colour space conversion.</a:t>
            </a:r>
            <a:endParaRPr sz="1400">
              <a:solidFill>
                <a:srgbClr val="FFFFFF"/>
              </a:solidFill>
            </a:endParaRPr>
          </a:p>
          <a:p>
            <a:pPr marL="457200" lvl="0" indent="-317500" algn="l" rtl="0">
              <a:spcBef>
                <a:spcPts val="0"/>
              </a:spcBef>
              <a:spcAft>
                <a:spcPts val="0"/>
              </a:spcAft>
              <a:buClr>
                <a:srgbClr val="FFFFFF"/>
              </a:buClr>
              <a:buSzPts val="1400"/>
              <a:buFont typeface="Arial" panose="020B0604020202020204"/>
              <a:buChar char="●"/>
            </a:pPr>
            <a:r>
              <a:rPr lang="en-GB" sz="1400">
                <a:solidFill>
                  <a:srgbClr val="FFFFFF"/>
                </a:solidFill>
              </a:rPr>
              <a:t>Colour based image  segmentation using Upper and </a:t>
            </a:r>
            <a:br>
              <a:rPr lang="en-GB" sz="1400">
                <a:solidFill>
                  <a:srgbClr val="FFFFFF"/>
                </a:solidFill>
              </a:rPr>
            </a:br>
            <a:r>
              <a:rPr lang="en-GB" sz="1400">
                <a:solidFill>
                  <a:srgbClr val="FFFFFF"/>
                </a:solidFill>
              </a:rPr>
              <a:t>Lower threshold limits.</a:t>
            </a:r>
            <a:endParaRPr sz="1400">
              <a:solidFill>
                <a:srgbClr val="FFFFFF"/>
              </a:solidFill>
            </a:endParaRPr>
          </a:p>
          <a:p>
            <a:pPr marL="457200" lvl="0" indent="-317500" algn="l" rtl="0">
              <a:spcBef>
                <a:spcPts val="0"/>
              </a:spcBef>
              <a:spcAft>
                <a:spcPts val="0"/>
              </a:spcAft>
              <a:buClr>
                <a:srgbClr val="FFFFFF"/>
              </a:buClr>
              <a:buSzPts val="1400"/>
              <a:buFont typeface="Arial" panose="020B0604020202020204"/>
              <a:buChar char="●"/>
            </a:pPr>
            <a:r>
              <a:rPr lang="en-GB" sz="1400">
                <a:solidFill>
                  <a:srgbClr val="FFFFFF"/>
                </a:solidFill>
              </a:rPr>
              <a:t>RGB to Grayscale conversion.</a:t>
            </a:r>
            <a:endParaRPr sz="1400">
              <a:solidFill>
                <a:srgbClr val="FFFFFF"/>
              </a:solidFill>
            </a:endParaRPr>
          </a:p>
          <a:p>
            <a:pPr marL="457200" lvl="0" indent="-317500" algn="l" rtl="0">
              <a:spcBef>
                <a:spcPts val="0"/>
              </a:spcBef>
              <a:spcAft>
                <a:spcPts val="0"/>
              </a:spcAft>
              <a:buClr>
                <a:srgbClr val="FFFFFF"/>
              </a:buClr>
              <a:buSzPts val="1400"/>
              <a:buFont typeface="Arial" panose="020B0604020202020204"/>
              <a:buChar char="●"/>
            </a:pPr>
            <a:r>
              <a:rPr lang="en-GB" sz="1400">
                <a:solidFill>
                  <a:srgbClr val="FFFFFF"/>
                </a:solidFill>
              </a:rPr>
              <a:t>Binary Thresholding on the converted image.</a:t>
            </a:r>
            <a:endParaRPr sz="1400">
              <a:solidFill>
                <a:srgbClr val="FFFFFF"/>
              </a:solidFill>
            </a:endParaRPr>
          </a:p>
          <a:p>
            <a:pPr marL="457200" lvl="0" indent="-317500" algn="l" rtl="0">
              <a:spcBef>
                <a:spcPts val="0"/>
              </a:spcBef>
              <a:spcAft>
                <a:spcPts val="0"/>
              </a:spcAft>
              <a:buClr>
                <a:srgbClr val="FFFFFF"/>
              </a:buClr>
              <a:buSzPts val="1400"/>
              <a:buFont typeface="Arial" panose="020B0604020202020204"/>
              <a:buChar char="●"/>
            </a:pPr>
            <a:r>
              <a:rPr lang="en-GB" sz="1400">
                <a:solidFill>
                  <a:srgbClr val="FFFFFF"/>
                </a:solidFill>
              </a:rPr>
              <a:t>Image dilation and erosion.</a:t>
            </a:r>
            <a:endParaRPr sz="1400">
              <a:solidFill>
                <a:srgbClr val="FFFFFF"/>
              </a:solidFill>
            </a:endParaRPr>
          </a:p>
          <a:p>
            <a:pPr marL="457200" lvl="0" indent="-317500" algn="l" rtl="0">
              <a:spcBef>
                <a:spcPts val="0"/>
              </a:spcBef>
              <a:spcAft>
                <a:spcPts val="0"/>
              </a:spcAft>
              <a:buClr>
                <a:srgbClr val="FFFFFF"/>
              </a:buClr>
              <a:buSzPts val="1400"/>
              <a:buFont typeface="Arial" panose="020B0604020202020204"/>
              <a:buChar char="●"/>
            </a:pPr>
            <a:r>
              <a:rPr lang="en-GB" sz="1400">
                <a:solidFill>
                  <a:srgbClr val="FFFFFF"/>
                </a:solidFill>
              </a:rPr>
              <a:t>Contour detection And approximation using Convex Hull.</a:t>
            </a:r>
            <a:endParaRPr sz="1400">
              <a:solidFill>
                <a:srgbClr val="FFFFFF"/>
              </a:solidFill>
            </a:endParaRPr>
          </a:p>
          <a:p>
            <a:pPr marL="457200" lvl="0" indent="-317500" algn="l" rtl="0">
              <a:spcBef>
                <a:spcPts val="0"/>
              </a:spcBef>
              <a:spcAft>
                <a:spcPts val="0"/>
              </a:spcAft>
              <a:buClr>
                <a:srgbClr val="FFFFFF"/>
              </a:buClr>
              <a:buSzPts val="1400"/>
              <a:buFont typeface="Arial" panose="020B0604020202020204"/>
              <a:buChar char="●"/>
            </a:pPr>
            <a:r>
              <a:rPr lang="en-GB" sz="1400">
                <a:solidFill>
                  <a:srgbClr val="FFFFFF"/>
                </a:solidFill>
              </a:rPr>
              <a:t>Enclosing ROI</a:t>
            </a:r>
            <a:endParaRPr sz="1400">
              <a:solidFill>
                <a:srgbClr val="FFFFFF"/>
              </a:solidFill>
            </a:endParaRPr>
          </a:p>
          <a:p>
            <a:pPr marL="457200" lvl="0" indent="-317500" algn="l" rtl="0">
              <a:spcBef>
                <a:spcPts val="0"/>
              </a:spcBef>
              <a:spcAft>
                <a:spcPts val="0"/>
              </a:spcAft>
              <a:buClr>
                <a:srgbClr val="FFFFFF"/>
              </a:buClr>
              <a:buSzPts val="1400"/>
              <a:buFont typeface="Arial" panose="020B0604020202020204"/>
              <a:buChar char="●"/>
            </a:pPr>
            <a:r>
              <a:rPr lang="en-GB" sz="1400">
                <a:solidFill>
                  <a:srgbClr val="FFFFFF"/>
                </a:solidFill>
              </a:rPr>
              <a:t>Output formatting </a:t>
            </a:r>
            <a:endParaRPr sz="1400">
              <a:solidFill>
                <a:srgbClr val="FFFFFF"/>
              </a:solidFill>
            </a:endParaRPr>
          </a:p>
        </p:txBody>
      </p:sp>
      <p:sp>
        <p:nvSpPr>
          <p:cNvPr id="171" name="Google Shape;171;p26"/>
          <p:cNvSpPr txBox="1"/>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172" name="Google Shape;172;p26"/>
          <p:cNvPicPr preferRelativeResize="0"/>
          <p:nvPr/>
        </p:nvPicPr>
        <p:blipFill>
          <a:blip r:embed="rId1"/>
          <a:stretch>
            <a:fillRect/>
          </a:stretch>
        </p:blipFill>
        <p:spPr>
          <a:xfrm>
            <a:off x="5774725" y="1017725"/>
            <a:ext cx="3000000" cy="3530900"/>
          </a:xfrm>
          <a:prstGeom prst="rect">
            <a:avLst/>
          </a:prstGeom>
          <a:noFill/>
          <a:ln>
            <a:noFill/>
          </a:ln>
        </p:spPr>
      </p:pic>
      <p:sp>
        <p:nvSpPr>
          <p:cNvPr id="173" name="Google Shape;173;p26"/>
          <p:cNvSpPr txBox="1"/>
          <p:nvPr/>
        </p:nvSpPr>
        <p:spPr>
          <a:xfrm>
            <a:off x="311700" y="4672975"/>
            <a:ext cx="18909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Average" panose="02000503040000020003"/>
                <a:ea typeface="Average" panose="02000503040000020003"/>
                <a:cs typeface="Average" panose="02000503040000020003"/>
                <a:sym typeface="Average" panose="02000503040000020003"/>
              </a:rPr>
              <a:t>Paper Id: 415</a:t>
            </a:r>
            <a:endParaRPr>
              <a:solidFill>
                <a:srgbClr val="FFFFFF"/>
              </a:solidFill>
              <a:latin typeface="Average" panose="02000503040000020003"/>
              <a:ea typeface="Average" panose="02000503040000020003"/>
              <a:cs typeface="Average" panose="02000503040000020003"/>
              <a:sym typeface="Average" panose="02000503040000020003"/>
            </a:endParaRPr>
          </a:p>
        </p:txBody>
      </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77" name="Shape 177"/>
        <p:cNvGrpSpPr/>
        <p:nvPr/>
      </p:nvGrpSpPr>
      <p:grpSpPr>
        <a:xfrm>
          <a:off x="0" y="0"/>
          <a:ext cx="0" cy="0"/>
          <a:chOff x="0" y="0"/>
          <a:chExt cx="0" cy="0"/>
        </a:xfrm>
      </p:grpSpPr>
      <p:sp>
        <p:nvSpPr>
          <p:cNvPr id="178" name="Google Shape;178;p27"/>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rPr>
              <a:t>Human Detection using YOLO algorithm:</a:t>
            </a:r>
            <a:endParaRPr>
              <a:solidFill>
                <a:srgbClr val="FFFFFF"/>
              </a:solidFill>
            </a:endParaRPr>
          </a:p>
          <a:p>
            <a:pPr marL="0" lvl="0" indent="0" algn="l" rtl="0">
              <a:spcBef>
                <a:spcPts val="0"/>
              </a:spcBef>
              <a:spcAft>
                <a:spcPts val="0"/>
              </a:spcAft>
              <a:buNone/>
            </a:pPr>
            <a:endParaRPr>
              <a:solidFill>
                <a:srgbClr val="FFFFFF"/>
              </a:solidFill>
            </a:endParaRPr>
          </a:p>
        </p:txBody>
      </p:sp>
      <p:sp>
        <p:nvSpPr>
          <p:cNvPr id="179" name="Google Shape;179;p27"/>
          <p:cNvSpPr txBox="1"/>
          <p:nvPr>
            <p:ph type="body" idx="1"/>
          </p:nvPr>
        </p:nvSpPr>
        <p:spPr>
          <a:xfrm>
            <a:off x="311700" y="1440700"/>
            <a:ext cx="85206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FFFFFF"/>
              </a:buClr>
              <a:buSzPts val="1600"/>
              <a:buChar char="●"/>
            </a:pPr>
            <a:r>
              <a:rPr lang="en-GB" sz="1600">
                <a:solidFill>
                  <a:srgbClr val="FFFFFF"/>
                </a:solidFill>
              </a:rPr>
              <a:t>YOLO (You only Look Once) is a real-time object detection algorithm. </a:t>
            </a:r>
            <a:endParaRPr sz="1600">
              <a:solidFill>
                <a:srgbClr val="FFFFFF"/>
              </a:solidFill>
            </a:endParaRPr>
          </a:p>
          <a:p>
            <a:pPr marL="457200" lvl="0" indent="-330200" algn="l" rtl="0">
              <a:spcBef>
                <a:spcPts val="0"/>
              </a:spcBef>
              <a:spcAft>
                <a:spcPts val="0"/>
              </a:spcAft>
              <a:buClr>
                <a:srgbClr val="FFFFFF"/>
              </a:buClr>
              <a:buSzPts val="1600"/>
              <a:buChar char="●"/>
            </a:pPr>
            <a:r>
              <a:rPr lang="en-GB" sz="1600">
                <a:solidFill>
                  <a:srgbClr val="FFFFFF"/>
                </a:solidFill>
              </a:rPr>
              <a:t>The YOLOv2 uses a single neural network to the full image. This network divides the image into regions and predicts bounding boxes and probabilities for each region.</a:t>
            </a:r>
            <a:endParaRPr sz="1600">
              <a:solidFill>
                <a:srgbClr val="FFFFFF"/>
              </a:solidFill>
            </a:endParaRPr>
          </a:p>
          <a:p>
            <a:pPr marL="457200" lvl="0" indent="-330200" algn="l" rtl="0">
              <a:spcBef>
                <a:spcPts val="0"/>
              </a:spcBef>
              <a:spcAft>
                <a:spcPts val="0"/>
              </a:spcAft>
              <a:buClr>
                <a:srgbClr val="FFFFFF"/>
              </a:buClr>
              <a:buSzPts val="1600"/>
              <a:buChar char="●"/>
            </a:pPr>
            <a:r>
              <a:rPr lang="en-GB" sz="1600">
                <a:solidFill>
                  <a:srgbClr val="FFFFFF"/>
                </a:solidFill>
              </a:rPr>
              <a:t>Initially, the images are gathered to train. Further, these images are annotated/labelled manually using VOTT.</a:t>
            </a:r>
            <a:endParaRPr sz="1600">
              <a:solidFill>
                <a:srgbClr val="FFFFFF"/>
              </a:solidFill>
            </a:endParaRPr>
          </a:p>
          <a:p>
            <a:pPr marL="457200" lvl="0" indent="-330200" algn="l" rtl="0">
              <a:spcBef>
                <a:spcPts val="0"/>
              </a:spcBef>
              <a:spcAft>
                <a:spcPts val="0"/>
              </a:spcAft>
              <a:buClr>
                <a:srgbClr val="FFFFFF"/>
              </a:buClr>
              <a:buSzPts val="1600"/>
              <a:buChar char="●"/>
            </a:pPr>
            <a:r>
              <a:rPr lang="en-GB" sz="1600">
                <a:solidFill>
                  <a:srgbClr val="FFFFFF"/>
                </a:solidFill>
              </a:rPr>
              <a:t>Using these annotations, we train the algorithm for thermal dataset.</a:t>
            </a:r>
            <a:endParaRPr sz="1600">
              <a:solidFill>
                <a:srgbClr val="FFFFFF"/>
              </a:solidFill>
            </a:endParaRPr>
          </a:p>
          <a:p>
            <a:pPr marL="457200" lvl="0" indent="-330200" algn="l" rtl="0">
              <a:spcBef>
                <a:spcPts val="0"/>
              </a:spcBef>
              <a:spcAft>
                <a:spcPts val="0"/>
              </a:spcAft>
              <a:buClr>
                <a:srgbClr val="FFFFFF"/>
              </a:buClr>
              <a:buSzPts val="1600"/>
              <a:buChar char="●"/>
            </a:pPr>
            <a:r>
              <a:rPr lang="en-GB" sz="1600">
                <a:solidFill>
                  <a:srgbClr val="FFFFFF"/>
                </a:solidFill>
              </a:rPr>
              <a:t>Post training, we test the algorithm and finally input various datasets for detection.</a:t>
            </a:r>
            <a:endParaRPr sz="1600">
              <a:solidFill>
                <a:srgbClr val="FFFFFF"/>
              </a:solidFill>
            </a:endParaRPr>
          </a:p>
          <a:p>
            <a:pPr marL="0" lvl="0" indent="0" algn="l" rtl="0">
              <a:spcBef>
                <a:spcPts val="1600"/>
              </a:spcBef>
              <a:spcAft>
                <a:spcPts val="1600"/>
              </a:spcAft>
              <a:buNone/>
            </a:pPr>
            <a:endParaRPr>
              <a:solidFill>
                <a:srgbClr val="FFFFFF"/>
              </a:solidFill>
            </a:endParaRPr>
          </a:p>
        </p:txBody>
      </p:sp>
      <p:sp>
        <p:nvSpPr>
          <p:cNvPr id="180" name="Google Shape;180;p27"/>
          <p:cNvSpPr txBox="1"/>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solidFill>
                  <a:srgbClr val="FFFFFF"/>
                </a:solidFill>
              </a:rPr>
            </a:fld>
            <a:endParaRPr>
              <a:solidFill>
                <a:srgbClr val="FFFFFF"/>
              </a:solidFill>
            </a:endParaRPr>
          </a:p>
        </p:txBody>
      </p:sp>
      <p:sp>
        <p:nvSpPr>
          <p:cNvPr id="181" name="Google Shape;181;p27"/>
          <p:cNvSpPr txBox="1"/>
          <p:nvPr/>
        </p:nvSpPr>
        <p:spPr>
          <a:xfrm>
            <a:off x="311700" y="4672975"/>
            <a:ext cx="18909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Average" panose="02000503040000020003"/>
                <a:ea typeface="Average" panose="02000503040000020003"/>
                <a:cs typeface="Average" panose="02000503040000020003"/>
                <a:sym typeface="Average" panose="02000503040000020003"/>
              </a:rPr>
              <a:t>Paper Id: 415</a:t>
            </a:r>
            <a:endParaRPr>
              <a:solidFill>
                <a:srgbClr val="FFFFFF"/>
              </a:solidFill>
              <a:latin typeface="Average" panose="02000503040000020003"/>
              <a:ea typeface="Average" panose="02000503040000020003"/>
              <a:cs typeface="Average" panose="02000503040000020003"/>
              <a:sym typeface="Average" panose="02000503040000020003"/>
            </a:endParaRPr>
          </a:p>
          <a:p>
            <a:pPr marL="0" lvl="0" indent="0" algn="l" rtl="0">
              <a:spcBef>
                <a:spcPts val="0"/>
              </a:spcBef>
              <a:spcAft>
                <a:spcPts val="0"/>
              </a:spcAft>
              <a:buNone/>
            </a:pPr>
            <a:endParaRPr>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85" name="Shape 185"/>
        <p:cNvGrpSpPr/>
        <p:nvPr/>
      </p:nvGrpSpPr>
      <p:grpSpPr>
        <a:xfrm>
          <a:off x="0" y="0"/>
          <a:ext cx="0" cy="0"/>
          <a:chOff x="0" y="0"/>
          <a:chExt cx="0" cy="0"/>
        </a:xfrm>
      </p:grpSpPr>
      <p:sp>
        <p:nvSpPr>
          <p:cNvPr id="186" name="Google Shape;186;p28"/>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rPr>
              <a:t>Steps involved in</a:t>
            </a:r>
            <a:r>
              <a:rPr lang="en-GB">
                <a:solidFill>
                  <a:srgbClr val="FFFFFF"/>
                </a:solidFill>
              </a:rPr>
              <a:t> YOLO human detection</a:t>
            </a:r>
            <a:endParaRPr b="1">
              <a:solidFill>
                <a:srgbClr val="FFFFFF"/>
              </a:solidFill>
            </a:endParaRPr>
          </a:p>
        </p:txBody>
      </p:sp>
      <p:sp>
        <p:nvSpPr>
          <p:cNvPr id="187" name="Google Shape;187;p28"/>
          <p:cNvSpPr txBox="1"/>
          <p:nvPr>
            <p:ph type="body" idx="1"/>
          </p:nvPr>
        </p:nvSpPr>
        <p:spPr>
          <a:xfrm>
            <a:off x="311785" y="1152525"/>
            <a:ext cx="5186045" cy="3416300"/>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Clr>
                <a:srgbClr val="FFFFFF"/>
              </a:buClr>
              <a:buSzPts val="1400"/>
              <a:buAutoNum type="arabicPeriod"/>
            </a:pPr>
            <a:r>
              <a:rPr lang="en-GB" sz="1400">
                <a:solidFill>
                  <a:srgbClr val="FFFFFF"/>
                </a:solidFill>
              </a:rPr>
              <a:t>Initialize necessary packages.</a:t>
            </a:r>
            <a:endParaRPr sz="1400">
              <a:solidFill>
                <a:srgbClr val="FFFFFF"/>
              </a:solidFill>
            </a:endParaRPr>
          </a:p>
          <a:p>
            <a:pPr marL="457200" lvl="0" indent="-317500" algn="just" rtl="0">
              <a:spcBef>
                <a:spcPts val="0"/>
              </a:spcBef>
              <a:spcAft>
                <a:spcPts val="0"/>
              </a:spcAft>
              <a:buClr>
                <a:srgbClr val="FFFFFF"/>
              </a:buClr>
              <a:buSzPts val="1400"/>
              <a:buAutoNum type="arabicPeriod"/>
            </a:pPr>
            <a:r>
              <a:rPr lang="en-GB" sz="1400">
                <a:solidFill>
                  <a:srgbClr val="FFFFFF"/>
                </a:solidFill>
              </a:rPr>
              <a:t>Construct argument parse and parse the arguments.</a:t>
            </a:r>
            <a:endParaRPr sz="1400">
              <a:solidFill>
                <a:srgbClr val="FFFFFF"/>
              </a:solidFill>
            </a:endParaRPr>
          </a:p>
          <a:p>
            <a:pPr marL="457200" lvl="0" indent="-317500" algn="just" rtl="0">
              <a:spcBef>
                <a:spcPts val="0"/>
              </a:spcBef>
              <a:spcAft>
                <a:spcPts val="0"/>
              </a:spcAft>
              <a:buClr>
                <a:srgbClr val="FFFFFF"/>
              </a:buClr>
              <a:buSzPts val="1400"/>
              <a:buAutoNum type="arabicPeriod"/>
            </a:pPr>
            <a:r>
              <a:rPr lang="en-GB" sz="1400">
                <a:solidFill>
                  <a:srgbClr val="FFFFFF"/>
                </a:solidFill>
              </a:rPr>
              <a:t>Load YOLO object detector and train it with the dataset.</a:t>
            </a:r>
            <a:endParaRPr sz="1400">
              <a:solidFill>
                <a:srgbClr val="FFFFFF"/>
              </a:solidFill>
            </a:endParaRPr>
          </a:p>
          <a:p>
            <a:pPr marL="457200" lvl="0" indent="-317500" algn="just" rtl="0">
              <a:spcBef>
                <a:spcPts val="0"/>
              </a:spcBef>
              <a:spcAft>
                <a:spcPts val="0"/>
              </a:spcAft>
              <a:buClr>
                <a:srgbClr val="FFFFFF"/>
              </a:buClr>
              <a:buSzPts val="1400"/>
              <a:buAutoNum type="arabicPeriod"/>
            </a:pPr>
            <a:r>
              <a:rPr lang="en-GB" sz="1400">
                <a:solidFill>
                  <a:srgbClr val="FFFFFF"/>
                </a:solidFill>
              </a:rPr>
              <a:t>Load input image.</a:t>
            </a:r>
            <a:endParaRPr sz="1400">
              <a:solidFill>
                <a:srgbClr val="FFFFFF"/>
              </a:solidFill>
            </a:endParaRPr>
          </a:p>
          <a:p>
            <a:pPr marL="457200" lvl="0" indent="-317500" algn="just" rtl="0">
              <a:spcBef>
                <a:spcPts val="0"/>
              </a:spcBef>
              <a:spcAft>
                <a:spcPts val="0"/>
              </a:spcAft>
              <a:buClr>
                <a:srgbClr val="FFFFFF"/>
              </a:buClr>
              <a:buSzPts val="1400"/>
              <a:buAutoNum type="arabicPeriod"/>
            </a:pPr>
            <a:r>
              <a:rPr lang="en-GB" sz="1400">
                <a:solidFill>
                  <a:srgbClr val="FFFFFF"/>
                </a:solidFill>
              </a:rPr>
              <a:t>Construct a blob from the input image and then perform </a:t>
            </a:r>
            <a:br>
              <a:rPr lang="en-GB" sz="1400">
                <a:solidFill>
                  <a:srgbClr val="FFFFFF"/>
                </a:solidFill>
              </a:rPr>
            </a:br>
            <a:r>
              <a:rPr lang="en-GB" sz="1400">
                <a:solidFill>
                  <a:srgbClr val="FFFFFF"/>
                </a:solidFill>
              </a:rPr>
              <a:t>a forward pass of the YOLO object detector to </a:t>
            </a:r>
            <a:br>
              <a:rPr lang="en-GB" sz="1400">
                <a:solidFill>
                  <a:srgbClr val="FFFFFF"/>
                </a:solidFill>
              </a:rPr>
            </a:br>
            <a:r>
              <a:rPr lang="en-GB" sz="1400">
                <a:solidFill>
                  <a:srgbClr val="FFFFFF"/>
                </a:solidFill>
              </a:rPr>
              <a:t>give bounding boxes and probabilities.</a:t>
            </a:r>
            <a:endParaRPr sz="1400">
              <a:solidFill>
                <a:srgbClr val="FFFFFF"/>
              </a:solidFill>
            </a:endParaRPr>
          </a:p>
          <a:p>
            <a:pPr marL="457200" lvl="0" indent="-317500" algn="just" rtl="0">
              <a:spcBef>
                <a:spcPts val="0"/>
              </a:spcBef>
              <a:spcAft>
                <a:spcPts val="0"/>
              </a:spcAft>
              <a:buClr>
                <a:srgbClr val="FFFFFF"/>
              </a:buClr>
              <a:buSzPts val="1400"/>
              <a:buAutoNum type="arabicPeriod"/>
            </a:pPr>
            <a:r>
              <a:rPr lang="en-GB" sz="1400">
                <a:solidFill>
                  <a:srgbClr val="FFFFFF"/>
                </a:solidFill>
              </a:rPr>
              <a:t>Loop over each of the layer outputs.</a:t>
            </a:r>
            <a:endParaRPr sz="1400">
              <a:solidFill>
                <a:srgbClr val="FFFFFF"/>
              </a:solidFill>
            </a:endParaRPr>
          </a:p>
          <a:p>
            <a:pPr marL="457200" lvl="0" indent="-317500" algn="just" rtl="0">
              <a:spcBef>
                <a:spcPts val="0"/>
              </a:spcBef>
              <a:spcAft>
                <a:spcPts val="0"/>
              </a:spcAft>
              <a:buClr>
                <a:srgbClr val="FFFFFF"/>
              </a:buClr>
              <a:buSzPts val="1400"/>
              <a:buAutoNum type="arabicPeriod"/>
            </a:pPr>
            <a:r>
              <a:rPr lang="en-GB" sz="1400">
                <a:solidFill>
                  <a:srgbClr val="FFFFFF"/>
                </a:solidFill>
              </a:rPr>
              <a:t>Show the output image.</a:t>
            </a:r>
            <a:endParaRPr sz="1400">
              <a:solidFill>
                <a:srgbClr val="FFFFFF"/>
              </a:solidFill>
            </a:endParaRPr>
          </a:p>
          <a:p>
            <a:pPr marL="457200" lvl="0" indent="-317500" algn="just" rtl="0">
              <a:spcBef>
                <a:spcPts val="0"/>
              </a:spcBef>
              <a:spcAft>
                <a:spcPts val="0"/>
              </a:spcAft>
              <a:buClr>
                <a:srgbClr val="FFFFFF"/>
              </a:buClr>
              <a:buSzPts val="1400"/>
              <a:buAutoNum type="arabicPeriod"/>
            </a:pPr>
            <a:r>
              <a:rPr lang="en-GB" sz="1400">
                <a:solidFill>
                  <a:srgbClr val="FFFFFF"/>
                </a:solidFill>
              </a:rPr>
              <a:t>Exit</a:t>
            </a:r>
            <a:endParaRPr sz="1400">
              <a:solidFill>
                <a:srgbClr val="FFFFFF"/>
              </a:solidFill>
            </a:endParaRPr>
          </a:p>
        </p:txBody>
      </p:sp>
      <p:sp>
        <p:nvSpPr>
          <p:cNvPr id="188" name="Google Shape;188;p28"/>
          <p:cNvSpPr txBox="1"/>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189" name="Google Shape;189;p28"/>
          <p:cNvPicPr preferRelativeResize="0"/>
          <p:nvPr/>
        </p:nvPicPr>
        <p:blipFill>
          <a:blip r:embed="rId1"/>
          <a:stretch>
            <a:fillRect/>
          </a:stretch>
        </p:blipFill>
        <p:spPr>
          <a:xfrm>
            <a:off x="5720975" y="974870"/>
            <a:ext cx="3164400" cy="3708504"/>
          </a:xfrm>
          <a:prstGeom prst="rect">
            <a:avLst/>
          </a:prstGeom>
          <a:noFill/>
          <a:ln>
            <a:noFill/>
          </a:ln>
        </p:spPr>
      </p:pic>
      <p:sp>
        <p:nvSpPr>
          <p:cNvPr id="190" name="Google Shape;190;p28"/>
          <p:cNvSpPr txBox="1"/>
          <p:nvPr/>
        </p:nvSpPr>
        <p:spPr>
          <a:xfrm>
            <a:off x="311700" y="4672975"/>
            <a:ext cx="18909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Average" panose="02000503040000020003"/>
                <a:ea typeface="Average" panose="02000503040000020003"/>
                <a:cs typeface="Average" panose="02000503040000020003"/>
                <a:sym typeface="Average" panose="02000503040000020003"/>
              </a:rPr>
              <a:t>Paper Id: 415</a:t>
            </a:r>
            <a:endParaRPr>
              <a:solidFill>
                <a:srgbClr val="FFFFFF"/>
              </a:solidFill>
              <a:latin typeface="Average" panose="02000503040000020003"/>
              <a:ea typeface="Average" panose="02000503040000020003"/>
              <a:cs typeface="Average" panose="02000503040000020003"/>
              <a:sym typeface="Average" panose="02000503040000020003"/>
            </a:endParaRPr>
          </a:p>
          <a:p>
            <a:pPr marL="0" lvl="0" indent="0" algn="l" rtl="0">
              <a:spcBef>
                <a:spcPts val="0"/>
              </a:spcBef>
              <a:spcAft>
                <a:spcPts val="0"/>
              </a:spcAft>
              <a:buNone/>
            </a:pPr>
          </a:p>
        </p:txBody>
      </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94" name="Shape 194"/>
        <p:cNvGrpSpPr/>
        <p:nvPr/>
      </p:nvGrpSpPr>
      <p:grpSpPr>
        <a:xfrm>
          <a:off x="0" y="0"/>
          <a:ext cx="0" cy="0"/>
          <a:chOff x="0" y="0"/>
          <a:chExt cx="0" cy="0"/>
        </a:xfrm>
      </p:grpSpPr>
      <p:sp>
        <p:nvSpPr>
          <p:cNvPr id="195" name="Google Shape;195;p29"/>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Char char="●"/>
            </a:pPr>
            <a:r>
              <a:rPr lang="en-GB">
                <a:solidFill>
                  <a:srgbClr val="FFFFFF"/>
                </a:solidFill>
              </a:rPr>
              <a:t>The histogram of oriented gradients (HOG) is a feature descriptor used in computer vision and image processing for the purpose of object detection.</a:t>
            </a:r>
            <a:endParaRPr>
              <a:solidFill>
                <a:srgbClr val="FFFFFF"/>
              </a:solidFill>
            </a:endParaRPr>
          </a:p>
          <a:p>
            <a:pPr marL="457200" lvl="0" indent="-342900" algn="l" rtl="0">
              <a:spcBef>
                <a:spcPts val="0"/>
              </a:spcBef>
              <a:spcAft>
                <a:spcPts val="0"/>
              </a:spcAft>
              <a:buClr>
                <a:srgbClr val="FFFFFF"/>
              </a:buClr>
              <a:buSzPts val="1800"/>
              <a:buChar char="●"/>
            </a:pPr>
            <a:r>
              <a:rPr lang="en-GB">
                <a:solidFill>
                  <a:srgbClr val="FFFFFF"/>
                </a:solidFill>
              </a:rPr>
              <a:t>The image is split into small regions, further each region is split into smaller parts, a histogram of gradient directions is compiled. The descriptor is the concatenation of these histograms.</a:t>
            </a:r>
            <a:endParaRPr>
              <a:solidFill>
                <a:srgbClr val="FFFFFF"/>
              </a:solidFill>
            </a:endParaRPr>
          </a:p>
          <a:p>
            <a:pPr marL="457200" lvl="0" indent="-342900" algn="l" rtl="0">
              <a:spcBef>
                <a:spcPts val="0"/>
              </a:spcBef>
              <a:spcAft>
                <a:spcPts val="0"/>
              </a:spcAft>
              <a:buClr>
                <a:srgbClr val="FFFFFF"/>
              </a:buClr>
              <a:buSzPts val="1800"/>
              <a:buChar char="●"/>
            </a:pPr>
            <a:r>
              <a:rPr lang="en-GB">
                <a:solidFill>
                  <a:srgbClr val="FFFFFF"/>
                </a:solidFill>
              </a:rPr>
              <a:t>The obtained dataset is annotated manually and saved to the disk.</a:t>
            </a:r>
            <a:endParaRPr>
              <a:solidFill>
                <a:srgbClr val="FFFFFF"/>
              </a:solidFill>
            </a:endParaRPr>
          </a:p>
          <a:p>
            <a:pPr marL="457200" lvl="0" indent="-342900" algn="l" rtl="0">
              <a:spcBef>
                <a:spcPts val="0"/>
              </a:spcBef>
              <a:spcAft>
                <a:spcPts val="0"/>
              </a:spcAft>
              <a:buClr>
                <a:srgbClr val="FFFFFF"/>
              </a:buClr>
              <a:buSzPts val="1800"/>
              <a:buChar char="●"/>
            </a:pPr>
            <a:r>
              <a:rPr lang="en-GB">
                <a:solidFill>
                  <a:srgbClr val="FFFFFF"/>
                </a:solidFill>
              </a:rPr>
              <a:t>These annotations are used for training and further testing to detect human subjects in a thermal dataset. </a:t>
            </a:r>
            <a:endParaRPr>
              <a:solidFill>
                <a:srgbClr val="FFFFFF"/>
              </a:solidFill>
            </a:endParaRPr>
          </a:p>
          <a:p>
            <a:pPr marL="457200" lvl="0" indent="0" algn="l" rtl="0">
              <a:spcBef>
                <a:spcPts val="1600"/>
              </a:spcBef>
              <a:spcAft>
                <a:spcPts val="0"/>
              </a:spcAft>
              <a:buNone/>
            </a:pPr>
            <a:endParaRPr>
              <a:solidFill>
                <a:srgbClr val="FFFFFF"/>
              </a:solidFill>
            </a:endParaRPr>
          </a:p>
          <a:p>
            <a:pPr marL="457200" lvl="0" indent="0" algn="l" rtl="0">
              <a:spcBef>
                <a:spcPts val="1600"/>
              </a:spcBef>
              <a:spcAft>
                <a:spcPts val="0"/>
              </a:spcAft>
              <a:buNone/>
            </a:pPr>
            <a:endParaRPr sz="1050">
              <a:solidFill>
                <a:srgbClr val="FFFFFF"/>
              </a:solidFill>
              <a:highlight>
                <a:srgbClr val="FFFFFF"/>
              </a:highlight>
            </a:endParaRPr>
          </a:p>
          <a:p>
            <a:pPr marL="0" lvl="0" indent="0" algn="l" rtl="0">
              <a:spcBef>
                <a:spcPts val="1600"/>
              </a:spcBef>
              <a:spcAft>
                <a:spcPts val="0"/>
              </a:spcAft>
              <a:buNone/>
            </a:pPr>
            <a:endParaRPr>
              <a:solidFill>
                <a:srgbClr val="FFFFFF"/>
              </a:solidFill>
            </a:endParaRPr>
          </a:p>
          <a:p>
            <a:pPr marL="0" lvl="0" indent="0" algn="l" rtl="0">
              <a:spcBef>
                <a:spcPts val="1600"/>
              </a:spcBef>
              <a:spcAft>
                <a:spcPts val="1600"/>
              </a:spcAft>
              <a:buNone/>
            </a:pPr>
            <a:endParaRPr>
              <a:solidFill>
                <a:srgbClr val="FFFFFF"/>
              </a:solidFill>
            </a:endParaRPr>
          </a:p>
        </p:txBody>
      </p:sp>
      <p:sp>
        <p:nvSpPr>
          <p:cNvPr id="196" name="Google Shape;196;p29"/>
          <p:cNvSpPr txBox="1"/>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197" name="Google Shape;197;p29"/>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rPr>
              <a:t>Human Detection using HOG algorithm:</a:t>
            </a:r>
            <a:endParaRPr>
              <a:solidFill>
                <a:srgbClr val="FFFFFF"/>
              </a:solidFill>
            </a:endParaRPr>
          </a:p>
          <a:p>
            <a:pPr marL="0" lvl="0" indent="0" algn="l" rtl="0">
              <a:spcBef>
                <a:spcPts val="0"/>
              </a:spcBef>
              <a:spcAft>
                <a:spcPts val="0"/>
              </a:spcAft>
              <a:buNone/>
            </a:pPr>
            <a:endParaRPr>
              <a:solidFill>
                <a:srgbClr val="FFFFFF"/>
              </a:solidFill>
            </a:endParaRPr>
          </a:p>
        </p:txBody>
      </p:sp>
      <p:sp>
        <p:nvSpPr>
          <p:cNvPr id="198" name="Google Shape;198;p29"/>
          <p:cNvSpPr txBox="1"/>
          <p:nvPr/>
        </p:nvSpPr>
        <p:spPr>
          <a:xfrm>
            <a:off x="311700" y="4672975"/>
            <a:ext cx="18909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Average" panose="02000503040000020003"/>
                <a:ea typeface="Average" panose="02000503040000020003"/>
                <a:cs typeface="Average" panose="02000503040000020003"/>
                <a:sym typeface="Average" panose="02000503040000020003"/>
              </a:rPr>
              <a:t>Paper Id: 415</a:t>
            </a:r>
            <a:endParaRPr>
              <a:solidFill>
                <a:srgbClr val="FFFFFF"/>
              </a:solidFill>
              <a:latin typeface="Average" panose="02000503040000020003"/>
              <a:ea typeface="Average" panose="02000503040000020003"/>
              <a:cs typeface="Average" panose="02000503040000020003"/>
              <a:sym typeface="Average" panose="02000503040000020003"/>
            </a:endParaRPr>
          </a:p>
          <a:p>
            <a:pPr marL="0" lvl="0" indent="0" algn="l" rtl="0">
              <a:spcBef>
                <a:spcPts val="0"/>
              </a:spcBef>
              <a:spcAft>
                <a:spcPts val="0"/>
              </a:spcAft>
              <a:buNone/>
            </a:pPr>
          </a:p>
        </p:txBody>
      </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02" name="Shape 202"/>
        <p:cNvGrpSpPr/>
        <p:nvPr/>
      </p:nvGrpSpPr>
      <p:grpSpPr>
        <a:xfrm>
          <a:off x="0" y="0"/>
          <a:ext cx="0" cy="0"/>
          <a:chOff x="0" y="0"/>
          <a:chExt cx="0" cy="0"/>
        </a:xfrm>
      </p:grpSpPr>
      <p:sp>
        <p:nvSpPr>
          <p:cNvPr id="203" name="Google Shape;203;p30"/>
          <p:cNvSpPr txBox="1"/>
          <p:nvPr>
            <p:ph type="title"/>
          </p:nvPr>
        </p:nvSpPr>
        <p:spPr>
          <a:xfrm>
            <a:off x="311700" y="548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rgbClr val="FFFFFF"/>
                </a:solidFill>
              </a:rPr>
              <a:t>Steps involved in HOG human detection</a:t>
            </a:r>
            <a:endParaRPr>
              <a:solidFill>
                <a:srgbClr val="FFFFFF"/>
              </a:solidFill>
            </a:endParaRPr>
          </a:p>
          <a:p>
            <a:pPr marL="0" lvl="0" indent="0" algn="l" rtl="0">
              <a:spcBef>
                <a:spcPts val="0"/>
              </a:spcBef>
              <a:spcAft>
                <a:spcPts val="0"/>
              </a:spcAft>
              <a:buNone/>
            </a:pPr>
            <a:endParaRPr>
              <a:solidFill>
                <a:srgbClr val="FFFFFF"/>
              </a:solidFill>
            </a:endParaRPr>
          </a:p>
        </p:txBody>
      </p:sp>
      <p:sp>
        <p:nvSpPr>
          <p:cNvPr id="204" name="Google Shape;204;p30"/>
          <p:cNvSpPr txBox="1"/>
          <p:nvPr>
            <p:ph type="body" idx="1"/>
          </p:nvPr>
        </p:nvSpPr>
        <p:spPr>
          <a:xfrm>
            <a:off x="311700" y="1152475"/>
            <a:ext cx="8520600" cy="3559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FFFFFF"/>
              </a:buClr>
              <a:buSzPts val="1400"/>
              <a:buAutoNum type="arabicPeriod"/>
            </a:pPr>
            <a:r>
              <a:rPr lang="en-GB" sz="1400">
                <a:solidFill>
                  <a:srgbClr val="FFFFFF"/>
                </a:solidFill>
              </a:rPr>
              <a:t>Instantiate HOG Descriptor</a:t>
            </a:r>
            <a:endParaRPr sz="1400">
              <a:solidFill>
                <a:srgbClr val="FFFFFF"/>
              </a:solidFill>
            </a:endParaRPr>
          </a:p>
          <a:p>
            <a:pPr marL="457200" lvl="0" indent="-317500" algn="l" rtl="0">
              <a:spcBef>
                <a:spcPts val="0"/>
              </a:spcBef>
              <a:spcAft>
                <a:spcPts val="0"/>
              </a:spcAft>
              <a:buClr>
                <a:srgbClr val="FFFFFF"/>
              </a:buClr>
              <a:buSzPts val="1400"/>
              <a:buAutoNum type="arabicPeriod"/>
            </a:pPr>
            <a:r>
              <a:rPr lang="en-GB" sz="1400">
                <a:solidFill>
                  <a:srgbClr val="FFFFFF"/>
                </a:solidFill>
              </a:rPr>
              <a:t>Set SVM Detector to get default people detector</a:t>
            </a:r>
            <a:endParaRPr sz="1400">
              <a:solidFill>
                <a:srgbClr val="FFFFFF"/>
              </a:solidFill>
            </a:endParaRPr>
          </a:p>
          <a:p>
            <a:pPr marL="457200" lvl="0" indent="-317500" algn="l" rtl="0">
              <a:spcBef>
                <a:spcPts val="0"/>
              </a:spcBef>
              <a:spcAft>
                <a:spcPts val="0"/>
              </a:spcAft>
              <a:buClr>
                <a:srgbClr val="FFFFFF"/>
              </a:buClr>
              <a:buSzPts val="1400"/>
              <a:buAutoNum type="arabicPeriod"/>
            </a:pPr>
            <a:r>
              <a:rPr lang="en-GB" sz="1400">
                <a:solidFill>
                  <a:srgbClr val="FFFFFF"/>
                </a:solidFill>
              </a:rPr>
              <a:t>Load input video</a:t>
            </a:r>
            <a:endParaRPr sz="1400">
              <a:solidFill>
                <a:srgbClr val="FFFFFF"/>
              </a:solidFill>
            </a:endParaRPr>
          </a:p>
          <a:p>
            <a:pPr marL="457200" lvl="0" indent="-317500" algn="l" rtl="0">
              <a:spcBef>
                <a:spcPts val="0"/>
              </a:spcBef>
              <a:spcAft>
                <a:spcPts val="0"/>
              </a:spcAft>
              <a:buClr>
                <a:srgbClr val="FFFFFF"/>
              </a:buClr>
              <a:buSzPts val="1400"/>
              <a:buAutoNum type="arabicPeriod"/>
            </a:pPr>
            <a:r>
              <a:rPr lang="en-GB" sz="1400">
                <a:solidFill>
                  <a:srgbClr val="FFFFFF"/>
                </a:solidFill>
              </a:rPr>
              <a:t>Read a frame</a:t>
            </a:r>
            <a:endParaRPr sz="1400">
              <a:solidFill>
                <a:srgbClr val="FFFFFF"/>
              </a:solidFill>
            </a:endParaRPr>
          </a:p>
          <a:p>
            <a:pPr marL="457200" lvl="0" indent="-317500" algn="l" rtl="0">
              <a:spcBef>
                <a:spcPts val="0"/>
              </a:spcBef>
              <a:spcAft>
                <a:spcPts val="0"/>
              </a:spcAft>
              <a:buClr>
                <a:srgbClr val="FFFFFF"/>
              </a:buClr>
              <a:buSzPts val="1400"/>
              <a:buAutoNum type="arabicPeriod"/>
            </a:pPr>
            <a:r>
              <a:rPr lang="en-GB" sz="1400">
                <a:solidFill>
                  <a:srgbClr val="FFFFFF"/>
                </a:solidFill>
              </a:rPr>
              <a:t>Convert it into grayscale image as HOG needs a </a:t>
            </a:r>
            <a:br>
              <a:rPr lang="en-GB" sz="1400">
                <a:solidFill>
                  <a:srgbClr val="FFFFFF"/>
                </a:solidFill>
              </a:rPr>
            </a:br>
            <a:r>
              <a:rPr lang="en-GB" sz="1400">
                <a:solidFill>
                  <a:srgbClr val="FFFFFF"/>
                </a:solidFill>
              </a:rPr>
              <a:t>grayscale image</a:t>
            </a:r>
            <a:endParaRPr sz="1400">
              <a:solidFill>
                <a:srgbClr val="FFFFFF"/>
              </a:solidFill>
            </a:endParaRPr>
          </a:p>
          <a:p>
            <a:pPr marL="457200" lvl="0" indent="-317500" algn="l" rtl="0">
              <a:spcBef>
                <a:spcPts val="0"/>
              </a:spcBef>
              <a:spcAft>
                <a:spcPts val="0"/>
              </a:spcAft>
              <a:buClr>
                <a:srgbClr val="FFFFFF"/>
              </a:buClr>
              <a:buSzPts val="1400"/>
              <a:buAutoNum type="arabicPeriod"/>
            </a:pPr>
            <a:r>
              <a:rPr lang="en-GB" sz="1400">
                <a:solidFill>
                  <a:srgbClr val="FFFFFF"/>
                </a:solidFill>
              </a:rPr>
              <a:t>Detect humans and obtain respective coordinates</a:t>
            </a:r>
            <a:endParaRPr sz="1400">
              <a:solidFill>
                <a:srgbClr val="FFFFFF"/>
              </a:solidFill>
            </a:endParaRPr>
          </a:p>
          <a:p>
            <a:pPr marL="457200" lvl="0" indent="-317500" algn="l" rtl="0">
              <a:spcBef>
                <a:spcPts val="0"/>
              </a:spcBef>
              <a:spcAft>
                <a:spcPts val="0"/>
              </a:spcAft>
              <a:buClr>
                <a:srgbClr val="FFFFFF"/>
              </a:buClr>
              <a:buSzPts val="1400"/>
              <a:buAutoNum type="arabicPeriod"/>
            </a:pPr>
            <a:r>
              <a:rPr lang="en-GB" sz="1400">
                <a:solidFill>
                  <a:srgbClr val="FFFFFF"/>
                </a:solidFill>
              </a:rPr>
              <a:t>Draw rectangle</a:t>
            </a:r>
            <a:endParaRPr sz="1400">
              <a:solidFill>
                <a:srgbClr val="FFFFFF"/>
              </a:solidFill>
            </a:endParaRPr>
          </a:p>
          <a:p>
            <a:pPr marL="457200" lvl="0" indent="-317500" algn="l" rtl="0">
              <a:spcBef>
                <a:spcPts val="0"/>
              </a:spcBef>
              <a:spcAft>
                <a:spcPts val="0"/>
              </a:spcAft>
              <a:buClr>
                <a:srgbClr val="FFFFFF"/>
              </a:buClr>
              <a:buSzPts val="1400"/>
              <a:buAutoNum type="arabicPeriod"/>
            </a:pPr>
            <a:r>
              <a:rPr lang="en-GB" sz="1400">
                <a:solidFill>
                  <a:srgbClr val="FFFFFF"/>
                </a:solidFill>
              </a:rPr>
              <a:t>Show the frame with a rectangle border drawn across </a:t>
            </a:r>
            <a:br>
              <a:rPr lang="en-GB" sz="1400">
                <a:solidFill>
                  <a:srgbClr val="FFFFFF"/>
                </a:solidFill>
              </a:rPr>
            </a:br>
            <a:r>
              <a:rPr lang="en-GB" sz="1400">
                <a:solidFill>
                  <a:srgbClr val="FFFFFF"/>
                </a:solidFill>
              </a:rPr>
              <a:t>the detected human</a:t>
            </a:r>
            <a:endParaRPr sz="1400">
              <a:solidFill>
                <a:srgbClr val="FFFFFF"/>
              </a:solidFill>
            </a:endParaRPr>
          </a:p>
          <a:p>
            <a:pPr marL="457200" lvl="0" indent="-317500" algn="l" rtl="0">
              <a:spcBef>
                <a:spcPts val="0"/>
              </a:spcBef>
              <a:spcAft>
                <a:spcPts val="0"/>
              </a:spcAft>
              <a:buClr>
                <a:srgbClr val="FFFFFF"/>
              </a:buClr>
              <a:buSzPts val="1400"/>
              <a:buAutoNum type="arabicPeriod"/>
            </a:pPr>
            <a:r>
              <a:rPr lang="en-GB" sz="1400">
                <a:solidFill>
                  <a:srgbClr val="FFFFFF"/>
                </a:solidFill>
              </a:rPr>
              <a:t>If end of video is not yet reached, goto step 4</a:t>
            </a:r>
            <a:endParaRPr sz="1400">
              <a:solidFill>
                <a:srgbClr val="FFFFFF"/>
              </a:solidFill>
            </a:endParaRPr>
          </a:p>
          <a:p>
            <a:pPr marL="457200" lvl="0" indent="-317500" algn="l" rtl="0">
              <a:spcBef>
                <a:spcPts val="0"/>
              </a:spcBef>
              <a:spcAft>
                <a:spcPts val="0"/>
              </a:spcAft>
              <a:buClr>
                <a:srgbClr val="FFFFFF"/>
              </a:buClr>
              <a:buSzPts val="1400"/>
              <a:buAutoNum type="arabicPeriod"/>
            </a:pPr>
            <a:r>
              <a:rPr lang="en-GB" sz="1400">
                <a:solidFill>
                  <a:srgbClr val="FFFFFF"/>
                </a:solidFill>
              </a:rPr>
              <a:t>Exit </a:t>
            </a:r>
            <a:endParaRPr sz="1400">
              <a:solidFill>
                <a:srgbClr val="FFFFFF"/>
              </a:solidFill>
            </a:endParaRPr>
          </a:p>
        </p:txBody>
      </p:sp>
      <p:sp>
        <p:nvSpPr>
          <p:cNvPr id="205" name="Google Shape;205;p30"/>
          <p:cNvSpPr txBox="1"/>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206" name="Google Shape;206;p30"/>
          <p:cNvPicPr preferRelativeResize="0"/>
          <p:nvPr/>
        </p:nvPicPr>
        <p:blipFill>
          <a:blip r:embed="rId1"/>
          <a:stretch>
            <a:fillRect/>
          </a:stretch>
        </p:blipFill>
        <p:spPr>
          <a:xfrm>
            <a:off x="5252300" y="1232800"/>
            <a:ext cx="3580000" cy="3336800"/>
          </a:xfrm>
          <a:prstGeom prst="rect">
            <a:avLst/>
          </a:prstGeom>
          <a:noFill/>
          <a:ln>
            <a:noFill/>
          </a:ln>
        </p:spPr>
      </p:pic>
      <p:sp>
        <p:nvSpPr>
          <p:cNvPr id="207" name="Google Shape;207;p30"/>
          <p:cNvSpPr txBox="1"/>
          <p:nvPr/>
        </p:nvSpPr>
        <p:spPr>
          <a:xfrm>
            <a:off x="311700" y="4672975"/>
            <a:ext cx="18909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Average" panose="02000503040000020003"/>
                <a:ea typeface="Average" panose="02000503040000020003"/>
                <a:cs typeface="Average" panose="02000503040000020003"/>
                <a:sym typeface="Average" panose="02000503040000020003"/>
              </a:rPr>
              <a:t>Paper Id: 415</a:t>
            </a:r>
            <a:endParaRPr>
              <a:solidFill>
                <a:srgbClr val="FFFFFF"/>
              </a:solidFill>
              <a:latin typeface="Average" panose="02000503040000020003"/>
              <a:ea typeface="Average" panose="02000503040000020003"/>
              <a:cs typeface="Average" panose="02000503040000020003"/>
              <a:sym typeface="Average" panose="02000503040000020003"/>
            </a:endParaRPr>
          </a:p>
          <a:p>
            <a:pPr marL="0" lvl="0" indent="0" algn="l" rtl="0">
              <a:spcBef>
                <a:spcPts val="0"/>
              </a:spcBef>
              <a:spcAft>
                <a:spcPts val="0"/>
              </a:spcAft>
              <a:buNone/>
            </a:pPr>
          </a:p>
        </p:txBody>
      </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11" name="Shape 211"/>
        <p:cNvGrpSpPr/>
        <p:nvPr/>
      </p:nvGrpSpPr>
      <p:grpSpPr>
        <a:xfrm>
          <a:off x="0" y="0"/>
          <a:ext cx="0" cy="0"/>
          <a:chOff x="0" y="0"/>
          <a:chExt cx="0" cy="0"/>
        </a:xfrm>
      </p:grpSpPr>
      <p:sp>
        <p:nvSpPr>
          <p:cNvPr id="212" name="Google Shape;212;p31"/>
          <p:cNvSpPr txBox="1"/>
          <p:nvPr>
            <p:ph type="title"/>
          </p:nvPr>
        </p:nvSpPr>
        <p:spPr>
          <a:xfrm>
            <a:off x="311700" y="564238"/>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rPr>
              <a:t>Final Drone assembly  </a:t>
            </a:r>
            <a:endParaRPr>
              <a:solidFill>
                <a:srgbClr val="FFFFFF"/>
              </a:solidFill>
            </a:endParaRPr>
          </a:p>
        </p:txBody>
      </p:sp>
      <p:sp>
        <p:nvSpPr>
          <p:cNvPr id="213" name="Google Shape;213;p31"/>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sz="1400">
              <a:solidFill>
                <a:srgbClr val="FFFFFF"/>
              </a:solidFill>
            </a:endParaRPr>
          </a:p>
          <a:p>
            <a:pPr marL="0" lvl="0" indent="0" algn="l" rtl="0">
              <a:spcBef>
                <a:spcPts val="0"/>
              </a:spcBef>
              <a:spcAft>
                <a:spcPts val="1600"/>
              </a:spcAft>
              <a:buNone/>
            </a:pPr>
          </a:p>
        </p:txBody>
      </p:sp>
      <p:pic>
        <p:nvPicPr>
          <p:cNvPr id="214" name="Google Shape;214;p31"/>
          <p:cNvPicPr preferRelativeResize="0"/>
          <p:nvPr/>
        </p:nvPicPr>
        <p:blipFill rotWithShape="1">
          <a:blip r:embed="rId1"/>
          <a:srcRect t="-3100" b="3100"/>
          <a:stretch>
            <a:fillRect/>
          </a:stretch>
        </p:blipFill>
        <p:spPr>
          <a:xfrm>
            <a:off x="273975" y="1136950"/>
            <a:ext cx="2393475" cy="2457000"/>
          </a:xfrm>
          <a:prstGeom prst="rect">
            <a:avLst/>
          </a:prstGeom>
          <a:noFill/>
          <a:ln>
            <a:noFill/>
          </a:ln>
        </p:spPr>
      </p:pic>
      <p:pic>
        <p:nvPicPr>
          <p:cNvPr id="215" name="Google Shape;215;p31"/>
          <p:cNvPicPr preferRelativeResize="0"/>
          <p:nvPr/>
        </p:nvPicPr>
        <p:blipFill>
          <a:blip r:embed="rId2"/>
          <a:stretch>
            <a:fillRect/>
          </a:stretch>
        </p:blipFill>
        <p:spPr>
          <a:xfrm>
            <a:off x="2800775" y="1200713"/>
            <a:ext cx="2619502" cy="2393275"/>
          </a:xfrm>
          <a:prstGeom prst="rect">
            <a:avLst/>
          </a:prstGeom>
          <a:noFill/>
          <a:ln>
            <a:noFill/>
          </a:ln>
        </p:spPr>
      </p:pic>
      <p:sp>
        <p:nvSpPr>
          <p:cNvPr id="216" name="Google Shape;216;p31"/>
          <p:cNvSpPr txBox="1"/>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217" name="Google Shape;217;p31"/>
          <p:cNvSpPr txBox="1"/>
          <p:nvPr/>
        </p:nvSpPr>
        <p:spPr>
          <a:xfrm>
            <a:off x="5553600" y="1244825"/>
            <a:ext cx="3467400" cy="2457000"/>
          </a:xfrm>
          <a:prstGeom prst="rect">
            <a:avLst/>
          </a:prstGeom>
          <a:noFill/>
          <a:ln>
            <a:noFill/>
          </a:ln>
        </p:spPr>
        <p:txBody>
          <a:bodyPr spcFirstLastPara="1" wrap="square" lIns="91425" tIns="91425" rIns="91425" bIns="91425" anchor="t" anchorCtr="0">
            <a:noAutofit/>
          </a:bodyPr>
          <a:lstStyle/>
          <a:p>
            <a:pPr marL="0" lvl="0" indent="0" algn="l" rtl="0">
              <a:lnSpc>
                <a:spcPct val="164000"/>
              </a:lnSpc>
              <a:spcBef>
                <a:spcPts val="0"/>
              </a:spcBef>
              <a:spcAft>
                <a:spcPts val="0"/>
              </a:spcAft>
              <a:buClr>
                <a:schemeClr val="dk1"/>
              </a:buClr>
              <a:buSzPts val="1100"/>
              <a:buFont typeface="Arial" panose="020B0604020202020204"/>
              <a:buNone/>
            </a:pPr>
            <a:r>
              <a:rPr lang="en-GB" sz="1100">
                <a:solidFill>
                  <a:schemeClr val="dk1"/>
                </a:solidFill>
                <a:latin typeface="Times New Roman" panose="02020603050405020304"/>
                <a:ea typeface="Times New Roman" panose="02020603050405020304"/>
                <a:cs typeface="Times New Roman" panose="02020603050405020304"/>
                <a:sym typeface="Times New Roman" panose="02020603050405020304"/>
              </a:rPr>
              <a:t>Controlling the drone, as a beginner, was not an easy task. Due to which, one of the four ESCs was damaged during the take off itself. The damaged ESC was replaced but the motors weren’t in sync and the drone wasn’t taking off. After trying out all the possibilities, it was discovered that the replaced ESC do not have the same properties as the other three ESCs. As a result, a new set of four ESCs had to be replaced which were all in sync.</a:t>
            </a:r>
            <a:endParaRPr sz="11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p>
        </p:txBody>
      </p:sp>
      <p:sp>
        <p:nvSpPr>
          <p:cNvPr id="218" name="Google Shape;218;p31"/>
          <p:cNvSpPr txBox="1"/>
          <p:nvPr/>
        </p:nvSpPr>
        <p:spPr>
          <a:xfrm>
            <a:off x="311700" y="4672975"/>
            <a:ext cx="18909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Average" panose="02000503040000020003"/>
                <a:ea typeface="Average" panose="02000503040000020003"/>
                <a:cs typeface="Average" panose="02000503040000020003"/>
                <a:sym typeface="Average" panose="02000503040000020003"/>
              </a:rPr>
              <a:t>Paper Id: 415</a:t>
            </a:r>
            <a:endParaRPr>
              <a:solidFill>
                <a:srgbClr val="FFFFFF"/>
              </a:solidFill>
              <a:latin typeface="Average" panose="02000503040000020003"/>
              <a:ea typeface="Average" panose="02000503040000020003"/>
              <a:cs typeface="Average" panose="02000503040000020003"/>
              <a:sym typeface="Average" panose="02000503040000020003"/>
            </a:endParaRPr>
          </a:p>
          <a:p>
            <a:pPr marL="0" lvl="0" indent="0" algn="l" rtl="0">
              <a:spcBef>
                <a:spcPts val="0"/>
              </a:spcBef>
              <a:spcAft>
                <a:spcPts val="0"/>
              </a:spcAft>
              <a:buNone/>
            </a:pPr>
          </a:p>
        </p:txBody>
      </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64" name="Shape 64"/>
        <p:cNvGrpSpPr/>
        <p:nvPr/>
      </p:nvGrpSpPr>
      <p:grpSpPr>
        <a:xfrm>
          <a:off x="0" y="0"/>
          <a:ext cx="0" cy="0"/>
          <a:chOff x="0" y="0"/>
          <a:chExt cx="0" cy="0"/>
        </a:xfrm>
      </p:grpSpPr>
      <p:sp>
        <p:nvSpPr>
          <p:cNvPr id="65" name="Google Shape;65;p14"/>
          <p:cNvSpPr txBox="1"/>
          <p:nvPr>
            <p:ph type="title"/>
          </p:nvPr>
        </p:nvSpPr>
        <p:spPr>
          <a:xfrm>
            <a:off x="311700" y="316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Team Composition</a:t>
            </a:r>
            <a:endParaRPr>
              <a:solidFill>
                <a:srgbClr val="FFFFFF"/>
              </a:solidFill>
            </a:endParaRPr>
          </a:p>
        </p:txBody>
      </p:sp>
      <p:graphicFrame>
        <p:nvGraphicFramePr>
          <p:cNvPr id="66" name="Google Shape;66;p14"/>
          <p:cNvGraphicFramePr/>
          <p:nvPr/>
        </p:nvGraphicFramePr>
        <p:xfrm>
          <a:off x="700350" y="1075800"/>
          <a:ext cx="8085000" cy="3075975"/>
        </p:xfrm>
        <a:graphic>
          <a:graphicData uri="http://schemas.openxmlformats.org/drawingml/2006/table">
            <a:tbl>
              <a:tblPr>
                <a:noFill/>
                <a:tableStyleId>{4962D69B-F44B-40AD-BF5F-9E97BB2AF9FF}</a:tableStyleId>
              </a:tblPr>
              <a:tblGrid>
                <a:gridCol w="2695000"/>
                <a:gridCol w="2695000"/>
                <a:gridCol w="2695000"/>
              </a:tblGrid>
              <a:tr h="1025325">
                <a:tc>
                  <a:txBody>
                    <a:bodyPr/>
                    <a:lstStyle/>
                    <a:p>
                      <a:pPr marL="0" lvl="0" indent="0" algn="l" rtl="0">
                        <a:spcBef>
                          <a:spcPts val="0"/>
                        </a:spcBef>
                        <a:spcAft>
                          <a:spcPts val="0"/>
                        </a:spcAft>
                        <a:buNone/>
                      </a:pPr>
                      <a:r>
                        <a:rPr lang="en-GB">
                          <a:solidFill>
                            <a:srgbClr val="FFFFFF"/>
                          </a:solidFill>
                          <a:latin typeface="Average" panose="02000503040000020003"/>
                          <a:ea typeface="Average" panose="02000503040000020003"/>
                          <a:cs typeface="Average" panose="02000503040000020003"/>
                          <a:sym typeface="Average" panose="02000503040000020003"/>
                        </a:rPr>
                        <a:t>AASISH TAMMANA</a:t>
                      </a:r>
                      <a:endParaRPr>
                        <a:solidFill>
                          <a:srgbClr val="FFFFFF"/>
                        </a:solidFill>
                        <a:latin typeface="Average" panose="02000503040000020003"/>
                        <a:ea typeface="Average" panose="02000503040000020003"/>
                        <a:cs typeface="Average" panose="02000503040000020003"/>
                        <a:sym typeface="Average" panose="02000503040000020003"/>
                      </a:endParaRPr>
                    </a:p>
                  </a:txBody>
                  <a:tcPr marL="91425" marR="91425" marT="91425" marB="91425"/>
                </a:tc>
                <a:tc>
                  <a:txBody>
                    <a:bodyPr/>
                    <a:lstStyle/>
                    <a:p>
                      <a:pPr marL="0" lvl="0" indent="0" algn="l" rtl="0">
                        <a:spcBef>
                          <a:spcPts val="0"/>
                        </a:spcBef>
                        <a:spcAft>
                          <a:spcPts val="0"/>
                        </a:spcAft>
                        <a:buClr>
                          <a:schemeClr val="dk1"/>
                        </a:buClr>
                        <a:buSzPts val="1100"/>
                        <a:buFont typeface="Arial" panose="020B0604020202020204"/>
                        <a:buNone/>
                      </a:pPr>
                      <a:r>
                        <a:rPr lang="en-GB">
                          <a:solidFill>
                            <a:srgbClr val="FFFFFF"/>
                          </a:solidFill>
                          <a:latin typeface="Average" panose="02000503040000020003"/>
                          <a:ea typeface="Average" panose="02000503040000020003"/>
                          <a:cs typeface="Average" panose="02000503040000020003"/>
                          <a:sym typeface="Average" panose="02000503040000020003"/>
                        </a:rPr>
                        <a:t>PES University, RR Campus, Bengaluru</a:t>
                      </a:r>
                      <a:endParaRPr>
                        <a:solidFill>
                          <a:srgbClr val="FFFFFF"/>
                        </a:solidFill>
                        <a:latin typeface="Average" panose="02000503040000020003"/>
                        <a:ea typeface="Average" panose="02000503040000020003"/>
                        <a:cs typeface="Average" panose="02000503040000020003"/>
                        <a:sym typeface="Average" panose="02000503040000020003"/>
                      </a:endParaRPr>
                    </a:p>
                  </a:txBody>
                  <a:tcPr marL="91425" marR="91425" marT="91425" marB="91425"/>
                </a:tc>
                <a:tc>
                  <a:txBody>
                    <a:bodyPr/>
                    <a:lstStyle/>
                    <a:p>
                      <a:pPr marL="0" lvl="0" indent="0" algn="l" rtl="0">
                        <a:spcBef>
                          <a:spcPts val="0"/>
                        </a:spcBef>
                        <a:spcAft>
                          <a:spcPts val="0"/>
                        </a:spcAft>
                        <a:buNone/>
                      </a:pPr>
                    </a:p>
                  </a:txBody>
                  <a:tcPr marL="91425" marR="91425" marT="91425" marB="91425"/>
                </a:tc>
              </a:tr>
              <a:tr h="1025325">
                <a:tc>
                  <a:txBody>
                    <a:bodyPr/>
                    <a:lstStyle/>
                    <a:p>
                      <a:pPr marL="0" lvl="0" indent="0" algn="l" rtl="0">
                        <a:spcBef>
                          <a:spcPts val="0"/>
                        </a:spcBef>
                        <a:spcAft>
                          <a:spcPts val="0"/>
                        </a:spcAft>
                        <a:buNone/>
                      </a:pPr>
                      <a:r>
                        <a:rPr lang="en-GB">
                          <a:solidFill>
                            <a:srgbClr val="FFFFFF"/>
                          </a:solidFill>
                          <a:latin typeface="Average" panose="02000503040000020003"/>
                          <a:ea typeface="Average" panose="02000503040000020003"/>
                          <a:cs typeface="Average" panose="02000503040000020003"/>
                          <a:sym typeface="Average" panose="02000503040000020003"/>
                        </a:rPr>
                        <a:t>AMOGH MP</a:t>
                      </a:r>
                      <a:endParaRPr>
                        <a:solidFill>
                          <a:srgbClr val="FFFFFF"/>
                        </a:solidFill>
                        <a:latin typeface="Average" panose="02000503040000020003"/>
                        <a:ea typeface="Average" panose="02000503040000020003"/>
                        <a:cs typeface="Average" panose="02000503040000020003"/>
                        <a:sym typeface="Average" panose="02000503040000020003"/>
                      </a:endParaRPr>
                    </a:p>
                  </a:txBody>
                  <a:tcPr marL="91425" marR="91425" marT="91425" marB="91425"/>
                </a:tc>
                <a:tc>
                  <a:txBody>
                    <a:bodyPr/>
                    <a:lstStyle/>
                    <a:p>
                      <a:pPr marL="0" lvl="0" indent="0" algn="l" rtl="0">
                        <a:spcBef>
                          <a:spcPts val="0"/>
                        </a:spcBef>
                        <a:spcAft>
                          <a:spcPts val="0"/>
                        </a:spcAft>
                        <a:buClr>
                          <a:schemeClr val="dk1"/>
                        </a:buClr>
                        <a:buSzPts val="1100"/>
                        <a:buFont typeface="Arial" panose="020B0604020202020204"/>
                        <a:buNone/>
                      </a:pPr>
                      <a:r>
                        <a:rPr lang="en-GB">
                          <a:solidFill>
                            <a:srgbClr val="FFFFFF"/>
                          </a:solidFill>
                          <a:latin typeface="Average" panose="02000503040000020003"/>
                          <a:ea typeface="Average" panose="02000503040000020003"/>
                          <a:cs typeface="Average" panose="02000503040000020003"/>
                          <a:sym typeface="Average" panose="02000503040000020003"/>
                        </a:rPr>
                        <a:t>PES University, RR Campus, Bengaluru</a:t>
                      </a:r>
                      <a:endParaRPr>
                        <a:solidFill>
                          <a:srgbClr val="FFFFFF"/>
                        </a:solidFill>
                        <a:latin typeface="Average" panose="02000503040000020003"/>
                        <a:ea typeface="Average" panose="02000503040000020003"/>
                        <a:cs typeface="Average" panose="02000503040000020003"/>
                        <a:sym typeface="Average" panose="02000503040000020003"/>
                      </a:endParaRPr>
                    </a:p>
                  </a:txBody>
                  <a:tcPr marL="91425" marR="91425" marT="91425" marB="91425"/>
                </a:tc>
                <a:tc>
                  <a:txBody>
                    <a:bodyPr/>
                    <a:lstStyle/>
                    <a:p>
                      <a:pPr marL="0" lvl="0" indent="0" algn="l" rtl="0">
                        <a:spcBef>
                          <a:spcPts val="0"/>
                        </a:spcBef>
                        <a:spcAft>
                          <a:spcPts val="0"/>
                        </a:spcAft>
                        <a:buNone/>
                      </a:pPr>
                    </a:p>
                  </a:txBody>
                  <a:tcPr marL="91425" marR="91425" marT="91425" marB="91425"/>
                </a:tc>
              </a:tr>
              <a:tr h="1025325">
                <a:tc>
                  <a:txBody>
                    <a:bodyPr/>
                    <a:lstStyle/>
                    <a:p>
                      <a:pPr marL="0" lvl="0" indent="0" algn="l" rtl="0">
                        <a:spcBef>
                          <a:spcPts val="0"/>
                        </a:spcBef>
                        <a:spcAft>
                          <a:spcPts val="0"/>
                        </a:spcAft>
                        <a:buNone/>
                      </a:pPr>
                      <a:r>
                        <a:rPr lang="en-GB">
                          <a:solidFill>
                            <a:srgbClr val="FFFFFF"/>
                          </a:solidFill>
                          <a:latin typeface="Average" panose="02000503040000020003"/>
                          <a:ea typeface="Average" panose="02000503040000020003"/>
                          <a:cs typeface="Average" panose="02000503040000020003"/>
                          <a:sym typeface="Average" panose="02000503040000020003"/>
                        </a:rPr>
                        <a:t>GAGAN B</a:t>
                      </a:r>
                      <a:endParaRPr>
                        <a:solidFill>
                          <a:srgbClr val="FFFFFF"/>
                        </a:solidFill>
                        <a:latin typeface="Average" panose="02000503040000020003"/>
                        <a:ea typeface="Average" panose="02000503040000020003"/>
                        <a:cs typeface="Average" panose="02000503040000020003"/>
                        <a:sym typeface="Average" panose="02000503040000020003"/>
                      </a:endParaRPr>
                    </a:p>
                  </a:txBody>
                  <a:tcPr marL="91425" marR="91425" marT="91425" marB="91425"/>
                </a:tc>
                <a:tc>
                  <a:txBody>
                    <a:bodyPr/>
                    <a:lstStyle/>
                    <a:p>
                      <a:pPr marL="0" lvl="0" indent="0" algn="l" rtl="0">
                        <a:spcBef>
                          <a:spcPts val="0"/>
                        </a:spcBef>
                        <a:spcAft>
                          <a:spcPts val="0"/>
                        </a:spcAft>
                        <a:buNone/>
                      </a:pPr>
                      <a:r>
                        <a:rPr lang="en-GB">
                          <a:solidFill>
                            <a:srgbClr val="FFFFFF"/>
                          </a:solidFill>
                          <a:latin typeface="Average" panose="02000503040000020003"/>
                          <a:ea typeface="Average" panose="02000503040000020003"/>
                          <a:cs typeface="Average" panose="02000503040000020003"/>
                          <a:sym typeface="Average" panose="02000503040000020003"/>
                        </a:rPr>
                        <a:t>PES University, RR Campus, Bengaluru</a:t>
                      </a:r>
                      <a:endParaRPr>
                        <a:solidFill>
                          <a:srgbClr val="FFFFFF"/>
                        </a:solidFill>
                        <a:latin typeface="Average" panose="02000503040000020003"/>
                        <a:ea typeface="Average" panose="02000503040000020003"/>
                        <a:cs typeface="Average" panose="02000503040000020003"/>
                        <a:sym typeface="Average" panose="02000503040000020003"/>
                      </a:endParaRPr>
                    </a:p>
                  </a:txBody>
                  <a:tcPr marL="91425" marR="91425" marT="91425" marB="91425"/>
                </a:tc>
                <a:tc>
                  <a:txBody>
                    <a:bodyPr/>
                    <a:lstStyle/>
                    <a:p>
                      <a:pPr marL="0" lvl="0" indent="0" algn="l" rtl="0">
                        <a:spcBef>
                          <a:spcPts val="0"/>
                        </a:spcBef>
                        <a:spcAft>
                          <a:spcPts val="0"/>
                        </a:spcAft>
                        <a:buNone/>
                      </a:pPr>
                    </a:p>
                  </a:txBody>
                  <a:tcPr marL="91425" marR="91425" marT="91425" marB="91425"/>
                </a:tc>
              </a:tr>
            </a:tbl>
          </a:graphicData>
        </a:graphic>
      </p:graphicFrame>
      <p:pic>
        <p:nvPicPr>
          <p:cNvPr id="67" name="Google Shape;67;p14"/>
          <p:cNvPicPr preferRelativeResize="0"/>
          <p:nvPr/>
        </p:nvPicPr>
        <p:blipFill>
          <a:blip r:embed="rId1"/>
          <a:stretch>
            <a:fillRect/>
          </a:stretch>
        </p:blipFill>
        <p:spPr>
          <a:xfrm>
            <a:off x="7093297" y="2147050"/>
            <a:ext cx="739599" cy="933485"/>
          </a:xfrm>
          <a:prstGeom prst="rect">
            <a:avLst/>
          </a:prstGeom>
          <a:noFill/>
          <a:ln>
            <a:noFill/>
          </a:ln>
        </p:spPr>
      </p:pic>
      <p:sp>
        <p:nvSpPr>
          <p:cNvPr id="68" name="Google Shape;68;p14"/>
          <p:cNvSpPr txBox="1"/>
          <p:nvPr/>
        </p:nvSpPr>
        <p:spPr>
          <a:xfrm>
            <a:off x="700350" y="4151775"/>
            <a:ext cx="6454500" cy="7530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Clr>
                <a:srgbClr val="000000"/>
              </a:buClr>
              <a:buSzPts val="1100"/>
              <a:buFont typeface="Arial" panose="020B0604020202020204"/>
              <a:buNone/>
            </a:pPr>
            <a:r>
              <a:rPr lang="en-GB"/>
              <a:t> </a:t>
            </a:r>
            <a:endParaRPr lang="en-GB"/>
          </a:p>
          <a:p>
            <a:pPr marL="0" lvl="0" indent="0" algn="l" rtl="0">
              <a:spcBef>
                <a:spcPts val="0"/>
              </a:spcBef>
              <a:spcAft>
                <a:spcPts val="0"/>
              </a:spcAft>
              <a:buNone/>
            </a:pPr>
          </a:p>
        </p:txBody>
      </p:sp>
      <p:pic>
        <p:nvPicPr>
          <p:cNvPr id="69" name="Google Shape;69;p14"/>
          <p:cNvPicPr preferRelativeResize="0"/>
          <p:nvPr/>
        </p:nvPicPr>
        <p:blipFill>
          <a:blip r:embed="rId2"/>
          <a:stretch>
            <a:fillRect/>
          </a:stretch>
        </p:blipFill>
        <p:spPr>
          <a:xfrm>
            <a:off x="7100076" y="3180225"/>
            <a:ext cx="726036" cy="933475"/>
          </a:xfrm>
          <a:prstGeom prst="rect">
            <a:avLst/>
          </a:prstGeom>
          <a:noFill/>
          <a:ln>
            <a:noFill/>
          </a:ln>
        </p:spPr>
      </p:pic>
      <p:sp>
        <p:nvSpPr>
          <p:cNvPr id="70" name="Google Shape;70;p14"/>
          <p:cNvSpPr txBox="1"/>
          <p:nvPr/>
        </p:nvSpPr>
        <p:spPr>
          <a:xfrm>
            <a:off x="7554075" y="4672975"/>
            <a:ext cx="12780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1" name="Google Shape;71;p14"/>
          <p:cNvSpPr txBox="1"/>
          <p:nvPr/>
        </p:nvSpPr>
        <p:spPr>
          <a:xfrm>
            <a:off x="311700" y="4672975"/>
            <a:ext cx="18909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Average" panose="02000503040000020003"/>
                <a:ea typeface="Average" panose="02000503040000020003"/>
                <a:cs typeface="Average" panose="02000503040000020003"/>
                <a:sym typeface="Average" panose="02000503040000020003"/>
              </a:rPr>
              <a:t>Paper Id: 415</a:t>
            </a:r>
            <a:endParaRPr>
              <a:solidFill>
                <a:srgbClr val="FFFFFF"/>
              </a:solidFill>
              <a:latin typeface="Average" panose="02000503040000020003"/>
              <a:ea typeface="Average" panose="02000503040000020003"/>
              <a:cs typeface="Average" panose="02000503040000020003"/>
              <a:sym typeface="Average" panose="02000503040000020003"/>
            </a:endParaRPr>
          </a:p>
        </p:txBody>
      </p:sp>
      <p:pic>
        <p:nvPicPr>
          <p:cNvPr id="72" name="Google Shape;72;p14"/>
          <p:cNvPicPr preferRelativeResize="0"/>
          <p:nvPr/>
        </p:nvPicPr>
        <p:blipFill>
          <a:blip r:embed="rId3"/>
          <a:stretch>
            <a:fillRect/>
          </a:stretch>
        </p:blipFill>
        <p:spPr>
          <a:xfrm>
            <a:off x="7093300" y="1122850"/>
            <a:ext cx="726050" cy="9245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22" name="Shape 222"/>
        <p:cNvGrpSpPr/>
        <p:nvPr/>
      </p:nvGrpSpPr>
      <p:grpSpPr>
        <a:xfrm>
          <a:off x="0" y="0"/>
          <a:ext cx="0" cy="0"/>
          <a:chOff x="0" y="0"/>
          <a:chExt cx="0" cy="0"/>
        </a:xfrm>
      </p:grpSpPr>
      <p:sp>
        <p:nvSpPr>
          <p:cNvPr id="223" name="Google Shape;223;p32"/>
          <p:cNvSpPr txBox="1"/>
          <p:nvPr>
            <p:ph type="title"/>
          </p:nvPr>
        </p:nvSpPr>
        <p:spPr>
          <a:xfrm>
            <a:off x="311700" y="572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rPr>
              <a:t>RESULTS</a:t>
            </a:r>
            <a:endParaRPr>
              <a:solidFill>
                <a:srgbClr val="FFFFFF"/>
              </a:solidFill>
            </a:endParaRPr>
          </a:p>
        </p:txBody>
      </p:sp>
      <p:sp>
        <p:nvSpPr>
          <p:cNvPr id="224" name="Google Shape;224;p32"/>
          <p:cNvSpPr txBox="1"/>
          <p:nvPr>
            <p:ph type="body" idx="1"/>
          </p:nvPr>
        </p:nvSpPr>
        <p:spPr>
          <a:xfrm>
            <a:off x="311700" y="1252950"/>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Char char="●"/>
            </a:pPr>
            <a:r>
              <a:rPr lang="en-GB">
                <a:solidFill>
                  <a:srgbClr val="FFFFFF"/>
                </a:solidFill>
              </a:rPr>
              <a:t>Fire Detection</a:t>
            </a:r>
            <a:endParaRPr>
              <a:solidFill>
                <a:srgbClr val="FFFFFF"/>
              </a:solidFill>
            </a:endParaRPr>
          </a:p>
          <a:p>
            <a:pPr marL="457200" lvl="0" indent="-342900" algn="l" rtl="0">
              <a:spcBef>
                <a:spcPts val="0"/>
              </a:spcBef>
              <a:spcAft>
                <a:spcPts val="0"/>
              </a:spcAft>
              <a:buClr>
                <a:srgbClr val="FFFFFF"/>
              </a:buClr>
              <a:buSzPts val="1800"/>
              <a:buChar char="●"/>
            </a:pPr>
            <a:r>
              <a:rPr lang="en-GB">
                <a:solidFill>
                  <a:srgbClr val="FFFFFF"/>
                </a:solidFill>
              </a:rPr>
              <a:t>You Only Look Once(YOLO)</a:t>
            </a:r>
            <a:endParaRPr>
              <a:solidFill>
                <a:srgbClr val="FFFFFF"/>
              </a:solidFill>
            </a:endParaRPr>
          </a:p>
          <a:p>
            <a:pPr marL="457200" lvl="0" indent="-342900" algn="l" rtl="0">
              <a:spcBef>
                <a:spcPts val="0"/>
              </a:spcBef>
              <a:spcAft>
                <a:spcPts val="0"/>
              </a:spcAft>
              <a:buClr>
                <a:srgbClr val="FFFFFF"/>
              </a:buClr>
              <a:buSzPts val="1800"/>
              <a:buChar char="●"/>
            </a:pPr>
            <a:r>
              <a:rPr lang="en-GB">
                <a:solidFill>
                  <a:srgbClr val="FFFFFF"/>
                </a:solidFill>
              </a:rPr>
              <a:t>Histogram of Oriented Gradients(HOG)</a:t>
            </a:r>
            <a:endParaRPr>
              <a:solidFill>
                <a:srgbClr val="FFFFFF"/>
              </a:solidFill>
            </a:endParaRPr>
          </a:p>
          <a:p>
            <a:pPr marL="457200" lvl="0" indent="-342900" algn="l" rtl="0">
              <a:spcBef>
                <a:spcPts val="0"/>
              </a:spcBef>
              <a:spcAft>
                <a:spcPts val="0"/>
              </a:spcAft>
              <a:buClr>
                <a:srgbClr val="FFFFFF"/>
              </a:buClr>
              <a:buSzPts val="1800"/>
              <a:buChar char="●"/>
            </a:pPr>
            <a:r>
              <a:rPr lang="en-GB">
                <a:solidFill>
                  <a:srgbClr val="FFFFFF"/>
                </a:solidFill>
              </a:rPr>
              <a:t>Comparison between YOLOv2 and HOG</a:t>
            </a:r>
            <a:endParaRPr>
              <a:solidFill>
                <a:srgbClr val="FFFFFF"/>
              </a:solidFill>
            </a:endParaRPr>
          </a:p>
        </p:txBody>
      </p:sp>
      <p:sp>
        <p:nvSpPr>
          <p:cNvPr id="225" name="Google Shape;225;p32"/>
          <p:cNvSpPr txBox="1"/>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226" name="Google Shape;226;p32"/>
          <p:cNvSpPr txBox="1"/>
          <p:nvPr/>
        </p:nvSpPr>
        <p:spPr>
          <a:xfrm>
            <a:off x="311700" y="4672975"/>
            <a:ext cx="18909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Average" panose="02000503040000020003"/>
                <a:ea typeface="Average" panose="02000503040000020003"/>
                <a:cs typeface="Average" panose="02000503040000020003"/>
                <a:sym typeface="Average" panose="02000503040000020003"/>
              </a:rPr>
              <a:t>Paper Id: 415</a:t>
            </a:r>
            <a:endParaRPr>
              <a:solidFill>
                <a:srgbClr val="FFFFFF"/>
              </a:solidFill>
              <a:latin typeface="Average" panose="02000503040000020003"/>
              <a:ea typeface="Average" panose="02000503040000020003"/>
              <a:cs typeface="Average" panose="02000503040000020003"/>
              <a:sym typeface="Average" panose="02000503040000020003"/>
            </a:endParaRPr>
          </a:p>
          <a:p>
            <a:pPr marL="0" lvl="0" indent="0" algn="l" rtl="0">
              <a:spcBef>
                <a:spcPts val="0"/>
              </a:spcBef>
              <a:spcAft>
                <a:spcPts val="0"/>
              </a:spcAft>
              <a:buNone/>
            </a:pPr>
          </a:p>
        </p:txBody>
      </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30" name="Shape 230"/>
        <p:cNvGrpSpPr/>
        <p:nvPr/>
      </p:nvGrpSpPr>
      <p:grpSpPr>
        <a:xfrm>
          <a:off x="0" y="0"/>
          <a:ext cx="0" cy="0"/>
          <a:chOff x="0" y="0"/>
          <a:chExt cx="0" cy="0"/>
        </a:xfrm>
      </p:grpSpPr>
      <p:sp>
        <p:nvSpPr>
          <p:cNvPr id="231" name="Google Shape;231;p33"/>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rPr>
              <a:t>Fire Detection</a:t>
            </a:r>
            <a:endParaRPr>
              <a:solidFill>
                <a:srgbClr val="FFFFFF"/>
              </a:solidFill>
            </a:endParaRPr>
          </a:p>
        </p:txBody>
      </p:sp>
      <p:pic>
        <p:nvPicPr>
          <p:cNvPr id="232" name="Google Shape;232;p33"/>
          <p:cNvPicPr preferRelativeResize="0"/>
          <p:nvPr/>
        </p:nvPicPr>
        <p:blipFill rotWithShape="1">
          <a:blip r:embed="rId1"/>
          <a:srcRect t="13397" r="35699" b="49998"/>
          <a:stretch>
            <a:fillRect/>
          </a:stretch>
        </p:blipFill>
        <p:spPr>
          <a:xfrm>
            <a:off x="3342075" y="1656025"/>
            <a:ext cx="5679077" cy="2368899"/>
          </a:xfrm>
          <a:prstGeom prst="rect">
            <a:avLst/>
          </a:prstGeom>
          <a:noFill/>
          <a:ln>
            <a:noFill/>
          </a:ln>
        </p:spPr>
      </p:pic>
      <p:sp>
        <p:nvSpPr>
          <p:cNvPr id="233" name="Google Shape;233;p33"/>
          <p:cNvSpPr txBox="1"/>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234" name="Google Shape;234;p33"/>
          <p:cNvSpPr txBox="1"/>
          <p:nvPr/>
        </p:nvSpPr>
        <p:spPr>
          <a:xfrm>
            <a:off x="3744363" y="4683375"/>
            <a:ext cx="1516200" cy="30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FFFF"/>
              </a:solidFill>
            </a:endParaRPr>
          </a:p>
        </p:txBody>
      </p:sp>
      <p:pic>
        <p:nvPicPr>
          <p:cNvPr id="235" name="Google Shape;235;p33"/>
          <p:cNvPicPr preferRelativeResize="0"/>
          <p:nvPr/>
        </p:nvPicPr>
        <p:blipFill rotWithShape="1">
          <a:blip r:embed="rId1"/>
          <a:srcRect l="64376" t="14283" b="44363"/>
          <a:stretch>
            <a:fillRect/>
          </a:stretch>
        </p:blipFill>
        <p:spPr>
          <a:xfrm>
            <a:off x="149475" y="1676225"/>
            <a:ext cx="3257501" cy="2368899"/>
          </a:xfrm>
          <a:prstGeom prst="rect">
            <a:avLst/>
          </a:prstGeom>
          <a:noFill/>
          <a:ln>
            <a:noFill/>
          </a:ln>
        </p:spPr>
      </p:pic>
      <p:sp>
        <p:nvSpPr>
          <p:cNvPr id="236" name="Google Shape;236;p33"/>
          <p:cNvSpPr txBox="1"/>
          <p:nvPr/>
        </p:nvSpPr>
        <p:spPr>
          <a:xfrm>
            <a:off x="241313" y="3988075"/>
            <a:ext cx="3073800" cy="58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Average" panose="02000503040000020003"/>
                <a:ea typeface="Average" panose="02000503040000020003"/>
                <a:cs typeface="Average" panose="02000503040000020003"/>
                <a:sym typeface="Average" panose="02000503040000020003"/>
              </a:rPr>
              <a:t>Input Thermal Video of a region on fire</a:t>
            </a:r>
            <a:endParaRPr sz="1200">
              <a:latin typeface="Average" panose="02000503040000020003"/>
              <a:ea typeface="Average" panose="02000503040000020003"/>
              <a:cs typeface="Average" panose="02000503040000020003"/>
              <a:sym typeface="Average" panose="02000503040000020003"/>
            </a:endParaRPr>
          </a:p>
        </p:txBody>
      </p:sp>
      <p:sp>
        <p:nvSpPr>
          <p:cNvPr id="237" name="Google Shape;237;p33"/>
          <p:cNvSpPr txBox="1"/>
          <p:nvPr/>
        </p:nvSpPr>
        <p:spPr>
          <a:xfrm>
            <a:off x="4216313" y="3988075"/>
            <a:ext cx="3930600" cy="58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Average" panose="02000503040000020003"/>
                <a:ea typeface="Average" panose="02000503040000020003"/>
                <a:cs typeface="Average" panose="02000503040000020003"/>
                <a:sym typeface="Average" panose="02000503040000020003"/>
              </a:rPr>
              <a:t>Result of the executed fire detection algorithm</a:t>
            </a:r>
            <a:endParaRPr sz="1200">
              <a:latin typeface="Average" panose="02000503040000020003"/>
              <a:ea typeface="Average" panose="02000503040000020003"/>
              <a:cs typeface="Average" panose="02000503040000020003"/>
              <a:sym typeface="Average" panose="02000503040000020003"/>
            </a:endParaRPr>
          </a:p>
        </p:txBody>
      </p:sp>
      <p:sp>
        <p:nvSpPr>
          <p:cNvPr id="238" name="Google Shape;238;p33"/>
          <p:cNvSpPr txBox="1"/>
          <p:nvPr/>
        </p:nvSpPr>
        <p:spPr>
          <a:xfrm>
            <a:off x="311700" y="4672975"/>
            <a:ext cx="18909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Average" panose="02000503040000020003"/>
                <a:ea typeface="Average" panose="02000503040000020003"/>
                <a:cs typeface="Average" panose="02000503040000020003"/>
                <a:sym typeface="Average" panose="02000503040000020003"/>
              </a:rPr>
              <a:t>Paper Id: 415</a:t>
            </a:r>
            <a:endParaRPr>
              <a:solidFill>
                <a:srgbClr val="FFFFFF"/>
              </a:solidFill>
              <a:latin typeface="Average" panose="02000503040000020003"/>
              <a:ea typeface="Average" panose="02000503040000020003"/>
              <a:cs typeface="Average" panose="02000503040000020003"/>
              <a:sym typeface="Average" panose="02000503040000020003"/>
            </a:endParaRPr>
          </a:p>
          <a:p>
            <a:pPr marL="0" lvl="0" indent="0" algn="l" rtl="0">
              <a:spcBef>
                <a:spcPts val="0"/>
              </a:spcBef>
              <a:spcAft>
                <a:spcPts val="0"/>
              </a:spcAft>
              <a:buNone/>
            </a:pPr>
          </a:p>
        </p:txBody>
      </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42" name="Shape 242"/>
        <p:cNvGrpSpPr/>
        <p:nvPr/>
      </p:nvGrpSpPr>
      <p:grpSpPr>
        <a:xfrm>
          <a:off x="0" y="0"/>
          <a:ext cx="0" cy="0"/>
          <a:chOff x="0" y="0"/>
          <a:chExt cx="0" cy="0"/>
        </a:xfrm>
      </p:grpSpPr>
      <p:sp>
        <p:nvSpPr>
          <p:cNvPr id="243" name="Google Shape;243;p34"/>
          <p:cNvSpPr txBox="1"/>
          <p:nvPr>
            <p:ph type="title"/>
          </p:nvPr>
        </p:nvSpPr>
        <p:spPr>
          <a:xfrm>
            <a:off x="311700" y="575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rPr>
              <a:t>YOLO Output</a:t>
            </a:r>
            <a:endParaRPr>
              <a:solidFill>
                <a:srgbClr val="FFFFFF"/>
              </a:solidFill>
            </a:endParaRPr>
          </a:p>
        </p:txBody>
      </p:sp>
      <p:sp>
        <p:nvSpPr>
          <p:cNvPr id="244" name="Google Shape;244;p34"/>
          <p:cNvSpPr txBox="1"/>
          <p:nvPr>
            <p:ph type="body" idx="1"/>
          </p:nvPr>
        </p:nvSpPr>
        <p:spPr>
          <a:xfrm>
            <a:off x="311700" y="1293100"/>
            <a:ext cx="8520600" cy="34164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1600"/>
              </a:spcAft>
              <a:buNone/>
            </a:pPr>
            <a:endParaRPr>
              <a:solidFill>
                <a:srgbClr val="000000"/>
              </a:solidFill>
            </a:endParaRPr>
          </a:p>
        </p:txBody>
      </p:sp>
      <p:pic>
        <p:nvPicPr>
          <p:cNvPr id="245" name="Google Shape;245;p34"/>
          <p:cNvPicPr preferRelativeResize="0"/>
          <p:nvPr/>
        </p:nvPicPr>
        <p:blipFill>
          <a:blip r:embed="rId1"/>
          <a:stretch>
            <a:fillRect/>
          </a:stretch>
        </p:blipFill>
        <p:spPr>
          <a:xfrm>
            <a:off x="311700" y="1293100"/>
            <a:ext cx="4658727" cy="3416400"/>
          </a:xfrm>
          <a:prstGeom prst="rect">
            <a:avLst/>
          </a:prstGeom>
          <a:noFill/>
          <a:ln>
            <a:noFill/>
          </a:ln>
        </p:spPr>
      </p:pic>
      <p:sp>
        <p:nvSpPr>
          <p:cNvPr id="246" name="Google Shape;246;p34"/>
          <p:cNvSpPr txBox="1"/>
          <p:nvPr/>
        </p:nvSpPr>
        <p:spPr>
          <a:xfrm>
            <a:off x="5091650" y="1997125"/>
            <a:ext cx="3604500" cy="1296600"/>
          </a:xfrm>
          <a:prstGeom prst="rect">
            <a:avLst/>
          </a:prstGeom>
          <a:noFill/>
          <a:ln>
            <a:noFill/>
          </a:ln>
        </p:spPr>
        <p:txBody>
          <a:bodyPr spcFirstLastPara="1" wrap="square" lIns="91425" tIns="91425" rIns="91425" bIns="91425" anchor="t" anchorCtr="0">
            <a:noAutofit/>
          </a:bodyPr>
          <a:lstStyle/>
          <a:p>
            <a:pPr marL="0" lvl="0" indent="0" algn="just" rtl="0">
              <a:lnSpc>
                <a:spcPct val="191000"/>
              </a:lnSpc>
              <a:spcBef>
                <a:spcPts val="0"/>
              </a:spcBef>
              <a:spcAft>
                <a:spcPts val="0"/>
              </a:spcAft>
              <a:buNone/>
            </a:pPr>
            <a:r>
              <a:rPr lang="en-GB" sz="1200">
                <a:solidFill>
                  <a:srgbClr val="FFFFFF"/>
                </a:solidFill>
              </a:rPr>
              <a:t>Human detection in a thermal video using YOLO:</a:t>
            </a:r>
            <a:endParaRPr sz="1200">
              <a:solidFill>
                <a:srgbClr val="FFFFFF"/>
              </a:solidFill>
            </a:endParaRPr>
          </a:p>
          <a:p>
            <a:pPr marL="0" lvl="0" indent="0" algn="l" rtl="0">
              <a:lnSpc>
                <a:spcPct val="146000"/>
              </a:lnSpc>
              <a:spcBef>
                <a:spcPts val="0"/>
              </a:spcBef>
              <a:spcAft>
                <a:spcPts val="0"/>
              </a:spcAft>
              <a:buNone/>
            </a:pPr>
            <a:r>
              <a:rPr lang="en-GB" sz="1200">
                <a:solidFill>
                  <a:srgbClr val="FFFFFF"/>
                </a:solidFill>
              </a:rPr>
              <a:t>The figure shows that both the human subjects are detected and enclosed in a bounding box along with the probability of detection displayed.</a:t>
            </a:r>
            <a:endParaRPr sz="1200">
              <a:solidFill>
                <a:srgbClr val="FFFFFF"/>
              </a:solidFill>
            </a:endParaRPr>
          </a:p>
          <a:p>
            <a:pPr marL="0" lvl="0" indent="0" algn="l" rtl="0">
              <a:spcBef>
                <a:spcPts val="0"/>
              </a:spcBef>
              <a:spcAft>
                <a:spcPts val="0"/>
              </a:spcAft>
              <a:buNone/>
            </a:pPr>
            <a:endParaRPr>
              <a:solidFill>
                <a:srgbClr val="FFFFFF"/>
              </a:solidFill>
            </a:endParaRPr>
          </a:p>
        </p:txBody>
      </p:sp>
      <p:sp>
        <p:nvSpPr>
          <p:cNvPr id="247" name="Google Shape;247;p34"/>
          <p:cNvSpPr txBox="1"/>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248" name="Google Shape;248;p34"/>
          <p:cNvSpPr txBox="1"/>
          <p:nvPr/>
        </p:nvSpPr>
        <p:spPr>
          <a:xfrm>
            <a:off x="311700" y="4672975"/>
            <a:ext cx="18909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Average" panose="02000503040000020003"/>
                <a:ea typeface="Average" panose="02000503040000020003"/>
                <a:cs typeface="Average" panose="02000503040000020003"/>
                <a:sym typeface="Average" panose="02000503040000020003"/>
              </a:rPr>
              <a:t>Paper Id: 415</a:t>
            </a:r>
            <a:endParaRPr>
              <a:solidFill>
                <a:srgbClr val="FFFFFF"/>
              </a:solidFill>
              <a:latin typeface="Average" panose="02000503040000020003"/>
              <a:ea typeface="Average" panose="02000503040000020003"/>
              <a:cs typeface="Average" panose="02000503040000020003"/>
              <a:sym typeface="Average" panose="02000503040000020003"/>
            </a:endParaRPr>
          </a:p>
          <a:p>
            <a:pPr marL="0" lvl="0" indent="0" algn="l" rtl="0">
              <a:spcBef>
                <a:spcPts val="0"/>
              </a:spcBef>
              <a:spcAft>
                <a:spcPts val="0"/>
              </a:spcAft>
              <a:buNone/>
            </a:pPr>
          </a:p>
        </p:txBody>
      </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52" name="Shape 252"/>
        <p:cNvGrpSpPr/>
        <p:nvPr/>
      </p:nvGrpSpPr>
      <p:grpSpPr>
        <a:xfrm>
          <a:off x="0" y="0"/>
          <a:ext cx="0" cy="0"/>
          <a:chOff x="0" y="0"/>
          <a:chExt cx="0" cy="0"/>
        </a:xfrm>
      </p:grpSpPr>
      <p:sp>
        <p:nvSpPr>
          <p:cNvPr id="253" name="Google Shape;253;p35"/>
          <p:cNvSpPr txBox="1"/>
          <p:nvPr>
            <p:ph type="title"/>
          </p:nvPr>
        </p:nvSpPr>
        <p:spPr>
          <a:xfrm>
            <a:off x="311700" y="5331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rPr>
              <a:t>HOG Output</a:t>
            </a:r>
            <a:endParaRPr>
              <a:solidFill>
                <a:srgbClr val="FFFFFF"/>
              </a:solidFill>
            </a:endParaRPr>
          </a:p>
        </p:txBody>
      </p:sp>
      <p:sp>
        <p:nvSpPr>
          <p:cNvPr id="254" name="Google Shape;254;p35"/>
          <p:cNvSpPr txBox="1"/>
          <p:nvPr>
            <p:ph type="body" idx="1"/>
          </p:nvPr>
        </p:nvSpPr>
        <p:spPr>
          <a:xfrm>
            <a:off x="311700" y="1262975"/>
            <a:ext cx="8520600" cy="34164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1600"/>
              </a:spcAft>
              <a:buNone/>
            </a:pPr>
            <a:endParaRPr>
              <a:solidFill>
                <a:srgbClr val="000000"/>
              </a:solidFill>
            </a:endParaRPr>
          </a:p>
        </p:txBody>
      </p:sp>
      <p:pic>
        <p:nvPicPr>
          <p:cNvPr id="255" name="Google Shape;255;p35"/>
          <p:cNvPicPr preferRelativeResize="0"/>
          <p:nvPr/>
        </p:nvPicPr>
        <p:blipFill>
          <a:blip r:embed="rId1"/>
          <a:stretch>
            <a:fillRect/>
          </a:stretch>
        </p:blipFill>
        <p:spPr>
          <a:xfrm>
            <a:off x="311700" y="1262975"/>
            <a:ext cx="4851901" cy="3416400"/>
          </a:xfrm>
          <a:prstGeom prst="rect">
            <a:avLst/>
          </a:prstGeom>
          <a:noFill/>
          <a:ln>
            <a:noFill/>
          </a:ln>
        </p:spPr>
      </p:pic>
      <p:sp>
        <p:nvSpPr>
          <p:cNvPr id="256" name="Google Shape;256;p35"/>
          <p:cNvSpPr txBox="1"/>
          <p:nvPr/>
        </p:nvSpPr>
        <p:spPr>
          <a:xfrm>
            <a:off x="5270700" y="2078425"/>
            <a:ext cx="3561600" cy="1564500"/>
          </a:xfrm>
          <a:prstGeom prst="rect">
            <a:avLst/>
          </a:prstGeom>
          <a:noFill/>
          <a:ln>
            <a:noFill/>
          </a:ln>
        </p:spPr>
        <p:txBody>
          <a:bodyPr spcFirstLastPara="1" wrap="square" lIns="91425" tIns="91425" rIns="91425" bIns="91425" anchor="t" anchorCtr="0">
            <a:noAutofit/>
          </a:bodyPr>
          <a:lstStyle/>
          <a:p>
            <a:pPr marL="0" lvl="0" indent="0" algn="just" rtl="0">
              <a:lnSpc>
                <a:spcPct val="191000"/>
              </a:lnSpc>
              <a:spcBef>
                <a:spcPts val="0"/>
              </a:spcBef>
              <a:spcAft>
                <a:spcPts val="0"/>
              </a:spcAft>
              <a:buNone/>
            </a:pPr>
            <a:r>
              <a:rPr lang="en-GB" sz="1200">
                <a:solidFill>
                  <a:srgbClr val="FFFFFF"/>
                </a:solidFill>
              </a:rPr>
              <a:t>Human detection in a thermal video using HOG:</a:t>
            </a:r>
            <a:endParaRPr sz="1200">
              <a:solidFill>
                <a:srgbClr val="FFFFFF"/>
              </a:solidFill>
            </a:endParaRPr>
          </a:p>
          <a:p>
            <a:pPr marL="0" lvl="0" indent="0" algn="just" rtl="0">
              <a:lnSpc>
                <a:spcPct val="115000"/>
              </a:lnSpc>
              <a:spcBef>
                <a:spcPts val="0"/>
              </a:spcBef>
              <a:spcAft>
                <a:spcPts val="0"/>
              </a:spcAft>
              <a:buNone/>
            </a:pPr>
            <a:r>
              <a:rPr lang="en-GB" sz="1200">
                <a:solidFill>
                  <a:srgbClr val="FFFFFF"/>
                </a:solidFill>
              </a:rPr>
              <a:t>The figure shows that both the human subjects are detected and enclosed in a bounding box.</a:t>
            </a:r>
            <a:endParaRPr>
              <a:solidFill>
                <a:srgbClr val="FFFFFF"/>
              </a:solidFill>
            </a:endParaRPr>
          </a:p>
        </p:txBody>
      </p:sp>
      <p:sp>
        <p:nvSpPr>
          <p:cNvPr id="257" name="Google Shape;257;p35"/>
          <p:cNvSpPr txBox="1"/>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258" name="Google Shape;258;p35"/>
          <p:cNvSpPr txBox="1"/>
          <p:nvPr/>
        </p:nvSpPr>
        <p:spPr>
          <a:xfrm>
            <a:off x="311700" y="4672975"/>
            <a:ext cx="18909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Average" panose="02000503040000020003"/>
                <a:ea typeface="Average" panose="02000503040000020003"/>
                <a:cs typeface="Average" panose="02000503040000020003"/>
                <a:sym typeface="Average" panose="02000503040000020003"/>
              </a:rPr>
              <a:t>Paper Id: 415</a:t>
            </a:r>
            <a:endParaRPr>
              <a:solidFill>
                <a:srgbClr val="FFFFFF"/>
              </a:solidFill>
              <a:latin typeface="Average" panose="02000503040000020003"/>
              <a:ea typeface="Average" panose="02000503040000020003"/>
              <a:cs typeface="Average" panose="02000503040000020003"/>
              <a:sym typeface="Average" panose="02000503040000020003"/>
            </a:endParaRPr>
          </a:p>
          <a:p>
            <a:pPr marL="0" lvl="0" indent="0" algn="l" rtl="0">
              <a:spcBef>
                <a:spcPts val="0"/>
              </a:spcBef>
              <a:spcAft>
                <a:spcPts val="0"/>
              </a:spcAft>
              <a:buNone/>
            </a:pPr>
          </a:p>
        </p:txBody>
      </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62" name="Shape 262"/>
        <p:cNvGrpSpPr/>
        <p:nvPr/>
      </p:nvGrpSpPr>
      <p:grpSpPr>
        <a:xfrm>
          <a:off x="0" y="0"/>
          <a:ext cx="0" cy="0"/>
          <a:chOff x="0" y="0"/>
          <a:chExt cx="0" cy="0"/>
        </a:xfrm>
      </p:grpSpPr>
      <p:sp>
        <p:nvSpPr>
          <p:cNvPr id="263" name="Google Shape;263;p36"/>
          <p:cNvSpPr txBox="1"/>
          <p:nvPr>
            <p:ph type="title"/>
          </p:nvPr>
        </p:nvSpPr>
        <p:spPr>
          <a:xfrm>
            <a:off x="311700" y="6861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rPr>
              <a:t>Comparison between YOLOv2 and HOG </a:t>
            </a:r>
            <a:endParaRPr>
              <a:solidFill>
                <a:srgbClr val="FFFFFF"/>
              </a:solidFill>
            </a:endParaRPr>
          </a:p>
        </p:txBody>
      </p:sp>
      <p:sp>
        <p:nvSpPr>
          <p:cNvPr id="264" name="Google Shape;264;p36"/>
          <p:cNvSpPr txBox="1"/>
          <p:nvPr>
            <p:ph type="body" idx="1"/>
          </p:nvPr>
        </p:nvSpPr>
        <p:spPr>
          <a:xfrm>
            <a:off x="311700" y="1403625"/>
            <a:ext cx="8520600" cy="3416400"/>
          </a:xfrm>
          <a:prstGeom prst="rect">
            <a:avLst/>
          </a:prstGeom>
        </p:spPr>
        <p:txBody>
          <a:bodyPr spcFirstLastPara="1" wrap="square" lIns="91425" tIns="91425" rIns="91425" bIns="91425" anchor="t" anchorCtr="0">
            <a:noAutofit/>
          </a:bodyPr>
          <a:lstStyle/>
          <a:p>
            <a:pPr marL="457200" lvl="0" indent="-298450" algn="just" rtl="0">
              <a:lnSpc>
                <a:spcPct val="150000"/>
              </a:lnSpc>
              <a:spcBef>
                <a:spcPts val="0"/>
              </a:spcBef>
              <a:spcAft>
                <a:spcPts val="0"/>
              </a:spcAft>
              <a:buClr>
                <a:srgbClr val="FFFFFF"/>
              </a:buClr>
              <a:buSzPts val="1100"/>
              <a:buChar char="●"/>
            </a:pPr>
            <a:r>
              <a:rPr lang="en-GB" sz="1100">
                <a:solidFill>
                  <a:srgbClr val="FFFFFF"/>
                </a:solidFill>
              </a:rPr>
              <a:t>The YOLOv2 and HOG have both proven to be efficient human/object detection algorithms. These algorithms though, haven't been implemented on thermal videos yet. The next few slides shows the contrast between both algorithms with respect to thermal videos. To choose the base algorithm for thermal video processing of our prototype, a comparison was done between the HOG and YOLOv2 algorithms with respect to their speed and accuracy. </a:t>
            </a:r>
            <a:endParaRPr sz="1100">
              <a:solidFill>
                <a:srgbClr val="FFFFFF"/>
              </a:solidFill>
            </a:endParaRPr>
          </a:p>
          <a:p>
            <a:pPr marL="457200" lvl="0" indent="-298450" algn="just" rtl="0">
              <a:lnSpc>
                <a:spcPct val="150000"/>
              </a:lnSpc>
              <a:spcBef>
                <a:spcPts val="0"/>
              </a:spcBef>
              <a:spcAft>
                <a:spcPts val="0"/>
              </a:spcAft>
              <a:buClr>
                <a:srgbClr val="FFFFFF"/>
              </a:buClr>
              <a:buSzPts val="1100"/>
              <a:buChar char="●"/>
            </a:pPr>
            <a:r>
              <a:rPr lang="en-GB" sz="1100">
                <a:solidFill>
                  <a:srgbClr val="FFFFFF"/>
                </a:solidFill>
              </a:rPr>
              <a:t>The number of subjects in thea frame decides the performance of both the algorithms. With the increase in number of subjects, the performance reduces for both algorithms. </a:t>
            </a:r>
            <a:endParaRPr sz="1100">
              <a:solidFill>
                <a:srgbClr val="FFFFFF"/>
              </a:solidFill>
            </a:endParaRPr>
          </a:p>
          <a:p>
            <a:pPr marL="457200" lvl="0" indent="-298450" algn="just" rtl="0">
              <a:lnSpc>
                <a:spcPct val="150000"/>
              </a:lnSpc>
              <a:spcBef>
                <a:spcPts val="0"/>
              </a:spcBef>
              <a:spcAft>
                <a:spcPts val="0"/>
              </a:spcAft>
              <a:buClr>
                <a:srgbClr val="FFFFFF"/>
              </a:buClr>
              <a:buSzPts val="1100"/>
              <a:buChar char="●"/>
            </a:pPr>
            <a:r>
              <a:rPr lang="en-GB" sz="1100">
                <a:solidFill>
                  <a:srgbClr val="FFFFFF"/>
                </a:solidFill>
              </a:rPr>
              <a:t>If there are no objects present/detected in the video, then the more frames are output in a second whereas with the increasing number in the objects detected, the output decreases.</a:t>
            </a:r>
            <a:endParaRPr sz="1100">
              <a:solidFill>
                <a:srgbClr val="FFFFFF"/>
              </a:solidFill>
            </a:endParaRPr>
          </a:p>
          <a:p>
            <a:pPr marL="457200" lvl="0" indent="-298450" algn="l" rtl="0">
              <a:lnSpc>
                <a:spcPct val="150000"/>
              </a:lnSpc>
              <a:spcBef>
                <a:spcPts val="0"/>
              </a:spcBef>
              <a:spcAft>
                <a:spcPts val="0"/>
              </a:spcAft>
              <a:buClr>
                <a:srgbClr val="FFFFFF"/>
              </a:buClr>
              <a:buSzPts val="1100"/>
              <a:buChar char="●"/>
            </a:pPr>
            <a:r>
              <a:rPr lang="en-GB" sz="1100">
                <a:solidFill>
                  <a:srgbClr val="FFFFFF"/>
                </a:solidFill>
              </a:rPr>
              <a:t>From our observations, when a thermal video with 2 objects(i.e. humans) are input to both YOLO and HOG, the number of frames per second output by the HOG implementation was higher compared to the YOLOv2 implementation. One of the reasons for it is that the YOLO methodology computation is expensive and requires a faster processing unit to get more frames per second output.</a:t>
            </a:r>
            <a:endParaRPr sz="1100">
              <a:solidFill>
                <a:srgbClr val="FFFFFF"/>
              </a:solidFill>
            </a:endParaRPr>
          </a:p>
        </p:txBody>
      </p:sp>
      <p:sp>
        <p:nvSpPr>
          <p:cNvPr id="265" name="Google Shape;265;p36"/>
          <p:cNvSpPr txBox="1"/>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266" name="Google Shape;266;p36"/>
          <p:cNvSpPr txBox="1"/>
          <p:nvPr/>
        </p:nvSpPr>
        <p:spPr>
          <a:xfrm>
            <a:off x="311700" y="4672975"/>
            <a:ext cx="18909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Average" panose="02000503040000020003"/>
                <a:ea typeface="Average" panose="02000503040000020003"/>
                <a:cs typeface="Average" panose="02000503040000020003"/>
                <a:sym typeface="Average" panose="02000503040000020003"/>
              </a:rPr>
              <a:t>Paper Id: 415</a:t>
            </a:r>
            <a:endParaRPr>
              <a:solidFill>
                <a:srgbClr val="FFFFFF"/>
              </a:solidFill>
              <a:latin typeface="Average" panose="02000503040000020003"/>
              <a:ea typeface="Average" panose="02000503040000020003"/>
              <a:cs typeface="Average" panose="02000503040000020003"/>
              <a:sym typeface="Average" panose="02000503040000020003"/>
            </a:endParaRPr>
          </a:p>
          <a:p>
            <a:pPr marL="0" lvl="0" indent="0" algn="l" rtl="0">
              <a:spcBef>
                <a:spcPts val="0"/>
              </a:spcBef>
              <a:spcAft>
                <a:spcPts val="0"/>
              </a:spcAft>
              <a:buNone/>
            </a:pPr>
          </a:p>
        </p:txBody>
      </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70" name="Shape 270"/>
        <p:cNvGrpSpPr/>
        <p:nvPr/>
      </p:nvGrpSpPr>
      <p:grpSpPr>
        <a:xfrm>
          <a:off x="0" y="0"/>
          <a:ext cx="0" cy="0"/>
          <a:chOff x="0" y="0"/>
          <a:chExt cx="0" cy="0"/>
        </a:xfrm>
      </p:grpSpPr>
      <p:sp>
        <p:nvSpPr>
          <p:cNvPr id="271" name="Google Shape;271;p37"/>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rPr>
              <a:t>Elapsed time per frame for HOG </a:t>
            </a:r>
            <a:endParaRPr>
              <a:solidFill>
                <a:srgbClr val="FFFFFF"/>
              </a:solidFill>
            </a:endParaRPr>
          </a:p>
          <a:p>
            <a:pPr marL="0" lvl="0" indent="0" algn="l" rtl="0">
              <a:spcBef>
                <a:spcPts val="0"/>
              </a:spcBef>
              <a:spcAft>
                <a:spcPts val="0"/>
              </a:spcAft>
              <a:buNone/>
            </a:pPr>
            <a:endParaRPr>
              <a:solidFill>
                <a:srgbClr val="FFFFFF"/>
              </a:solidFill>
            </a:endParaRPr>
          </a:p>
        </p:txBody>
      </p:sp>
      <p:sp>
        <p:nvSpPr>
          <p:cNvPr id="272" name="Google Shape;272;p37"/>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n-GB" sz="1200">
                <a:solidFill>
                  <a:srgbClr val="FFFFFF"/>
                </a:solidFill>
              </a:rPr>
              <a:t>The elapsed time per frame for HOG is displayed. The average time per frame taken to execute is 0.1814 seconds. The below graphs are a plot of Elapsed time per frame versus the number of frames in HOG implementation.</a:t>
            </a:r>
            <a:endParaRPr sz="1200">
              <a:solidFill>
                <a:srgbClr val="FFFFFF"/>
              </a:solidFill>
            </a:endParaRPr>
          </a:p>
          <a:p>
            <a:pPr marL="0" lvl="0" indent="0" algn="l" rtl="0">
              <a:spcBef>
                <a:spcPts val="1200"/>
              </a:spcBef>
              <a:spcAft>
                <a:spcPts val="1600"/>
              </a:spcAft>
              <a:buNone/>
            </a:pPr>
            <a:endParaRPr>
              <a:solidFill>
                <a:srgbClr val="000000"/>
              </a:solidFill>
            </a:endParaRPr>
          </a:p>
        </p:txBody>
      </p:sp>
      <p:pic>
        <p:nvPicPr>
          <p:cNvPr id="273" name="Google Shape;273;p37"/>
          <p:cNvPicPr preferRelativeResize="0"/>
          <p:nvPr/>
        </p:nvPicPr>
        <p:blipFill>
          <a:blip r:embed="rId1"/>
          <a:stretch>
            <a:fillRect/>
          </a:stretch>
        </p:blipFill>
        <p:spPr>
          <a:xfrm>
            <a:off x="311700" y="2083000"/>
            <a:ext cx="4020851" cy="1988575"/>
          </a:xfrm>
          <a:prstGeom prst="rect">
            <a:avLst/>
          </a:prstGeom>
          <a:noFill/>
          <a:ln>
            <a:noFill/>
          </a:ln>
        </p:spPr>
      </p:pic>
      <p:pic>
        <p:nvPicPr>
          <p:cNvPr id="274" name="Google Shape;274;p37"/>
          <p:cNvPicPr preferRelativeResize="0"/>
          <p:nvPr/>
        </p:nvPicPr>
        <p:blipFill>
          <a:blip r:embed="rId2"/>
          <a:stretch>
            <a:fillRect/>
          </a:stretch>
        </p:blipFill>
        <p:spPr>
          <a:xfrm>
            <a:off x="4748750" y="2083000"/>
            <a:ext cx="4020850" cy="1988575"/>
          </a:xfrm>
          <a:prstGeom prst="rect">
            <a:avLst/>
          </a:prstGeom>
          <a:noFill/>
          <a:ln>
            <a:noFill/>
          </a:ln>
        </p:spPr>
      </p:pic>
      <p:sp>
        <p:nvSpPr>
          <p:cNvPr id="275" name="Google Shape;275;p37"/>
          <p:cNvSpPr txBox="1"/>
          <p:nvPr/>
        </p:nvSpPr>
        <p:spPr>
          <a:xfrm>
            <a:off x="414950" y="4391425"/>
            <a:ext cx="3917700" cy="58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rgbClr val="FFFFFF"/>
                </a:solidFill>
                <a:latin typeface="Average" panose="02000503040000020003"/>
                <a:ea typeface="Average" panose="02000503040000020003"/>
                <a:cs typeface="Average" panose="02000503040000020003"/>
                <a:sym typeface="Average" panose="02000503040000020003"/>
              </a:rPr>
              <a:t>Elapsed time per frame for HOG from Processor I7</a:t>
            </a:r>
            <a:endParaRPr sz="1200">
              <a:solidFill>
                <a:srgbClr val="FFFFFF"/>
              </a:solidFill>
              <a:latin typeface="Average" panose="02000503040000020003"/>
              <a:ea typeface="Average" panose="02000503040000020003"/>
              <a:cs typeface="Average" panose="02000503040000020003"/>
              <a:sym typeface="Average" panose="02000503040000020003"/>
            </a:endParaRPr>
          </a:p>
        </p:txBody>
      </p:sp>
      <p:sp>
        <p:nvSpPr>
          <p:cNvPr id="276" name="Google Shape;276;p37"/>
          <p:cNvSpPr txBox="1"/>
          <p:nvPr/>
        </p:nvSpPr>
        <p:spPr>
          <a:xfrm>
            <a:off x="4748750" y="4391425"/>
            <a:ext cx="3917700" cy="58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rgbClr val="FFFFFF"/>
                </a:solidFill>
                <a:latin typeface="Average" panose="02000503040000020003"/>
                <a:ea typeface="Average" panose="02000503040000020003"/>
                <a:cs typeface="Average" panose="02000503040000020003"/>
                <a:sym typeface="Average" panose="02000503040000020003"/>
              </a:rPr>
              <a:t>Elapsed time per frame for HOG from Processor I5</a:t>
            </a:r>
            <a:endParaRPr sz="1200">
              <a:solidFill>
                <a:srgbClr val="FFFFFF"/>
              </a:solidFill>
              <a:latin typeface="Average" panose="02000503040000020003"/>
              <a:ea typeface="Average" panose="02000503040000020003"/>
              <a:cs typeface="Average" panose="02000503040000020003"/>
              <a:sym typeface="Average" panose="02000503040000020003"/>
            </a:endParaRPr>
          </a:p>
        </p:txBody>
      </p:sp>
      <p:sp>
        <p:nvSpPr>
          <p:cNvPr id="277" name="Google Shape;277;p37"/>
          <p:cNvSpPr txBox="1"/>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278" name="Google Shape;278;p37"/>
          <p:cNvSpPr txBox="1"/>
          <p:nvPr/>
        </p:nvSpPr>
        <p:spPr>
          <a:xfrm>
            <a:off x="311700" y="4672975"/>
            <a:ext cx="18909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Average" panose="02000503040000020003"/>
                <a:ea typeface="Average" panose="02000503040000020003"/>
                <a:cs typeface="Average" panose="02000503040000020003"/>
                <a:sym typeface="Average" panose="02000503040000020003"/>
              </a:rPr>
              <a:t>Paper Id: 415</a:t>
            </a:r>
            <a:endParaRPr>
              <a:solidFill>
                <a:srgbClr val="FFFFFF"/>
              </a:solidFill>
              <a:latin typeface="Average" panose="02000503040000020003"/>
              <a:ea typeface="Average" panose="02000503040000020003"/>
              <a:cs typeface="Average" panose="02000503040000020003"/>
              <a:sym typeface="Average" panose="02000503040000020003"/>
            </a:endParaRPr>
          </a:p>
          <a:p>
            <a:pPr marL="0" lvl="0" indent="0" algn="l" rtl="0">
              <a:spcBef>
                <a:spcPts val="0"/>
              </a:spcBef>
              <a:spcAft>
                <a:spcPts val="0"/>
              </a:spcAft>
              <a:buNone/>
            </a:pPr>
          </a:p>
        </p:txBody>
      </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82" name="Shape 282"/>
        <p:cNvGrpSpPr/>
        <p:nvPr/>
      </p:nvGrpSpPr>
      <p:grpSpPr>
        <a:xfrm>
          <a:off x="0" y="0"/>
          <a:ext cx="0" cy="0"/>
          <a:chOff x="0" y="0"/>
          <a:chExt cx="0" cy="0"/>
        </a:xfrm>
      </p:grpSpPr>
      <p:sp>
        <p:nvSpPr>
          <p:cNvPr id="283" name="Google Shape;283;p38"/>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Elapsed time per frame for YOLO </a:t>
            </a:r>
            <a:endParaRPr lang="en-GB"/>
          </a:p>
          <a:p>
            <a:pPr marL="0" lvl="0" indent="0" algn="l" rtl="0">
              <a:spcBef>
                <a:spcPts val="0"/>
              </a:spcBef>
              <a:spcAft>
                <a:spcPts val="0"/>
              </a:spcAft>
              <a:buNone/>
            </a:pPr>
          </a:p>
        </p:txBody>
      </p:sp>
      <p:sp>
        <p:nvSpPr>
          <p:cNvPr id="284" name="Google Shape;284;p38"/>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n-GB" sz="1200">
                <a:solidFill>
                  <a:schemeClr val="dk1"/>
                </a:solidFill>
              </a:rPr>
              <a:t>The elapsed time per frame for YOLOv2 is displayed. The average time per frame taken to execute is 1.5539 seconds. The below graphs are a plot of Elapsed time per frame versus the number of frames in YOLO implementation.</a:t>
            </a:r>
            <a:endParaRPr sz="1200">
              <a:solidFill>
                <a:schemeClr val="dk1"/>
              </a:solidFill>
            </a:endParaRPr>
          </a:p>
          <a:p>
            <a:pPr marL="0" lvl="0" indent="0" algn="l" rtl="0">
              <a:spcBef>
                <a:spcPts val="1200"/>
              </a:spcBef>
              <a:spcAft>
                <a:spcPts val="1600"/>
              </a:spcAft>
              <a:buNone/>
            </a:pPr>
            <a:endParaRPr>
              <a:solidFill>
                <a:schemeClr val="dk1"/>
              </a:solidFill>
            </a:endParaRPr>
          </a:p>
        </p:txBody>
      </p:sp>
      <p:pic>
        <p:nvPicPr>
          <p:cNvPr id="285" name="Google Shape;285;p38"/>
          <p:cNvPicPr preferRelativeResize="0"/>
          <p:nvPr/>
        </p:nvPicPr>
        <p:blipFill>
          <a:blip r:embed="rId1"/>
          <a:stretch>
            <a:fillRect/>
          </a:stretch>
        </p:blipFill>
        <p:spPr>
          <a:xfrm>
            <a:off x="506200" y="1941875"/>
            <a:ext cx="3675200" cy="1837600"/>
          </a:xfrm>
          <a:prstGeom prst="rect">
            <a:avLst/>
          </a:prstGeom>
          <a:noFill/>
          <a:ln>
            <a:noFill/>
          </a:ln>
        </p:spPr>
      </p:pic>
      <p:pic>
        <p:nvPicPr>
          <p:cNvPr id="286" name="Google Shape;286;p38"/>
          <p:cNvPicPr preferRelativeResize="0"/>
          <p:nvPr/>
        </p:nvPicPr>
        <p:blipFill>
          <a:blip r:embed="rId2"/>
          <a:stretch>
            <a:fillRect/>
          </a:stretch>
        </p:blipFill>
        <p:spPr>
          <a:xfrm>
            <a:off x="4847025" y="1931425"/>
            <a:ext cx="3858025" cy="1837600"/>
          </a:xfrm>
          <a:prstGeom prst="rect">
            <a:avLst/>
          </a:prstGeom>
          <a:noFill/>
          <a:ln>
            <a:noFill/>
          </a:ln>
        </p:spPr>
      </p:pic>
      <p:sp>
        <p:nvSpPr>
          <p:cNvPr id="287" name="Google Shape;287;p38"/>
          <p:cNvSpPr txBox="1"/>
          <p:nvPr/>
        </p:nvSpPr>
        <p:spPr>
          <a:xfrm>
            <a:off x="566100" y="4062925"/>
            <a:ext cx="3615300" cy="58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Times New Roman" panose="02020603050405020304"/>
                <a:ea typeface="Times New Roman" panose="02020603050405020304"/>
                <a:cs typeface="Times New Roman" panose="02020603050405020304"/>
                <a:sym typeface="Times New Roman" panose="02020603050405020304"/>
              </a:rPr>
              <a:t>Elapsed time per frame for YOLO from Processor I7</a:t>
            </a:r>
            <a:endParaRPr>
              <a:solidFill>
                <a:schemeClr val="dk1"/>
              </a:solidFill>
            </a:endParaRPr>
          </a:p>
        </p:txBody>
      </p:sp>
      <p:sp>
        <p:nvSpPr>
          <p:cNvPr id="288" name="Google Shape;288;p38"/>
          <p:cNvSpPr txBox="1"/>
          <p:nvPr/>
        </p:nvSpPr>
        <p:spPr>
          <a:xfrm>
            <a:off x="4847025" y="4062925"/>
            <a:ext cx="3615300" cy="58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Times New Roman" panose="02020603050405020304"/>
                <a:ea typeface="Times New Roman" panose="02020603050405020304"/>
                <a:cs typeface="Times New Roman" panose="02020603050405020304"/>
                <a:sym typeface="Times New Roman" panose="02020603050405020304"/>
              </a:rPr>
              <a:t>Elapsed time per frame for YOLO from Processor I5</a:t>
            </a:r>
            <a:endParaRPr>
              <a:solidFill>
                <a:schemeClr val="dk1"/>
              </a:solidFill>
            </a:endParaRPr>
          </a:p>
        </p:txBody>
      </p:sp>
      <p:sp>
        <p:nvSpPr>
          <p:cNvPr id="289" name="Google Shape;289;p38"/>
          <p:cNvSpPr txBox="1"/>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solidFill>
                  <a:schemeClr val="dk1"/>
                </a:solidFill>
              </a:rPr>
            </a:fld>
            <a:endParaRPr>
              <a:solidFill>
                <a:schemeClr val="dk1"/>
              </a:solidFill>
            </a:endParaRPr>
          </a:p>
        </p:txBody>
      </p:sp>
      <p:sp>
        <p:nvSpPr>
          <p:cNvPr id="290" name="Google Shape;290;p38"/>
          <p:cNvSpPr txBox="1"/>
          <p:nvPr/>
        </p:nvSpPr>
        <p:spPr>
          <a:xfrm>
            <a:off x="311700" y="4672975"/>
            <a:ext cx="18909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latin typeface="Average" panose="02000503040000020003"/>
                <a:ea typeface="Average" panose="02000503040000020003"/>
                <a:cs typeface="Average" panose="02000503040000020003"/>
                <a:sym typeface="Average" panose="02000503040000020003"/>
              </a:rPr>
              <a:t>Paper Id: 415</a:t>
            </a:r>
            <a:endParaRPr>
              <a:solidFill>
                <a:schemeClr val="dk1"/>
              </a:solidFill>
              <a:latin typeface="Average" panose="02000503040000020003"/>
              <a:ea typeface="Average" panose="02000503040000020003"/>
              <a:cs typeface="Average" panose="02000503040000020003"/>
              <a:sym typeface="Average" panose="02000503040000020003"/>
            </a:endParaRPr>
          </a:p>
        </p:txBody>
      </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94" name="Shape 294"/>
        <p:cNvGrpSpPr/>
        <p:nvPr/>
      </p:nvGrpSpPr>
      <p:grpSpPr>
        <a:xfrm>
          <a:off x="0" y="0"/>
          <a:ext cx="0" cy="0"/>
          <a:chOff x="0" y="0"/>
          <a:chExt cx="0" cy="0"/>
        </a:xfrm>
      </p:grpSpPr>
      <p:sp>
        <p:nvSpPr>
          <p:cNvPr id="295" name="Google Shape;295;p39"/>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Comparison between YOLOv2 and HOG </a:t>
            </a:r>
            <a:endParaRPr lang="en-GB"/>
          </a:p>
          <a:p>
            <a:pPr marL="0" lvl="0" indent="0" algn="l" rtl="0">
              <a:spcBef>
                <a:spcPts val="0"/>
              </a:spcBef>
              <a:spcAft>
                <a:spcPts val="0"/>
              </a:spcAft>
              <a:buNone/>
            </a:pPr>
          </a:p>
          <a:p>
            <a:pPr marL="0" lvl="0" indent="0" algn="l" rtl="0">
              <a:spcBef>
                <a:spcPts val="0"/>
              </a:spcBef>
              <a:spcAft>
                <a:spcPts val="0"/>
              </a:spcAft>
              <a:buNone/>
            </a:pPr>
          </a:p>
        </p:txBody>
      </p:sp>
      <p:sp>
        <p:nvSpPr>
          <p:cNvPr id="296" name="Google Shape;296;p39"/>
          <p:cNvSpPr txBox="1"/>
          <p:nvPr>
            <p:ph type="body" idx="1"/>
          </p:nvPr>
        </p:nvSpPr>
        <p:spPr>
          <a:xfrm>
            <a:off x="-380950" y="11839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1600"/>
              </a:spcBef>
              <a:spcAft>
                <a:spcPts val="1600"/>
              </a:spcAft>
              <a:buNone/>
            </a:pPr>
            <a:endParaRPr>
              <a:solidFill>
                <a:schemeClr val="dk1"/>
              </a:solidFill>
            </a:endParaRPr>
          </a:p>
        </p:txBody>
      </p:sp>
      <p:graphicFrame>
        <p:nvGraphicFramePr>
          <p:cNvPr id="297" name="Google Shape;297;p39"/>
          <p:cNvGraphicFramePr/>
          <p:nvPr/>
        </p:nvGraphicFramePr>
        <p:xfrm>
          <a:off x="96975" y="1786950"/>
          <a:ext cx="4343400" cy="3000000"/>
        </p:xfrm>
        <a:graphic>
          <a:graphicData uri="http://schemas.openxmlformats.org/drawingml/2006/table">
            <a:tbl>
              <a:tblPr>
                <a:noFill/>
                <a:tableStyleId>{4962D69B-F44B-40AD-BF5F-9E97BB2AF9FF}</a:tableStyleId>
              </a:tblPr>
              <a:tblGrid>
                <a:gridCol w="1447800"/>
                <a:gridCol w="1447800"/>
                <a:gridCol w="1447800"/>
              </a:tblGrid>
              <a:tr h="381000">
                <a:tc rowSpan="2">
                  <a:txBody>
                    <a:bodyPr/>
                    <a:lstStyle/>
                    <a:p>
                      <a:pPr marL="0" lvl="0" indent="0" algn="ctr" rtl="0">
                        <a:spcBef>
                          <a:spcPts val="0"/>
                        </a:spcBef>
                        <a:spcAft>
                          <a:spcPts val="0"/>
                        </a:spcAft>
                        <a:buNone/>
                      </a:pPr>
                      <a:endParaRPr>
                        <a:solidFill>
                          <a:schemeClr val="dk1"/>
                        </a:solidFill>
                        <a:latin typeface="Average" panose="02000503040000020003"/>
                        <a:ea typeface="Average" panose="02000503040000020003"/>
                        <a:cs typeface="Average" panose="02000503040000020003"/>
                        <a:sym typeface="Average" panose="02000503040000020003"/>
                      </a:endParaRPr>
                    </a:p>
                  </a:txBody>
                  <a:tcPr marL="91425" marR="91425" marT="91425" marB="91425"/>
                </a:tc>
                <a:tc gridSpan="2">
                  <a:txBody>
                    <a:bodyPr/>
                    <a:lstStyle/>
                    <a:p>
                      <a:pPr marL="0" lvl="0" indent="0" algn="ctr" rtl="0">
                        <a:spcBef>
                          <a:spcPts val="0"/>
                        </a:spcBef>
                        <a:spcAft>
                          <a:spcPts val="0"/>
                        </a:spcAft>
                        <a:buNone/>
                      </a:pPr>
                      <a:r>
                        <a:rPr lang="en-GB" b="1">
                          <a:solidFill>
                            <a:schemeClr val="dk1"/>
                          </a:solidFill>
                          <a:latin typeface="Average" panose="02000503040000020003"/>
                          <a:ea typeface="Average" panose="02000503040000020003"/>
                          <a:cs typeface="Average" panose="02000503040000020003"/>
                          <a:sym typeface="Average" panose="02000503040000020003"/>
                        </a:rPr>
                        <a:t>Accuracy</a:t>
                      </a:r>
                      <a:endParaRPr b="1">
                        <a:solidFill>
                          <a:schemeClr val="dk1"/>
                        </a:solidFill>
                        <a:latin typeface="Average" panose="02000503040000020003"/>
                        <a:ea typeface="Average" panose="02000503040000020003"/>
                        <a:cs typeface="Average" panose="02000503040000020003"/>
                        <a:sym typeface="Average" panose="02000503040000020003"/>
                      </a:endParaRPr>
                    </a:p>
                  </a:txBody>
                  <a:tcPr marL="91425" marR="91425" marT="91425" marB="91425"/>
                </a:tc>
                <a:tc hMerge="1">
                  <a:tcPr/>
                </a:tc>
              </a:tr>
              <a:tr h="381000">
                <a:tc vMerge="1">
                  <a:tcPr/>
                </a:tc>
                <a:tc>
                  <a:txBody>
                    <a:bodyPr/>
                    <a:lstStyle/>
                    <a:p>
                      <a:pPr marL="0" lvl="0" indent="0" algn="ctr" rtl="0">
                        <a:spcBef>
                          <a:spcPts val="0"/>
                        </a:spcBef>
                        <a:spcAft>
                          <a:spcPts val="0"/>
                        </a:spcAft>
                        <a:buNone/>
                      </a:pPr>
                      <a:r>
                        <a:rPr lang="en-GB" b="1">
                          <a:solidFill>
                            <a:schemeClr val="dk1"/>
                          </a:solidFill>
                          <a:latin typeface="Average" panose="02000503040000020003"/>
                          <a:ea typeface="Average" panose="02000503040000020003"/>
                          <a:cs typeface="Average" panose="02000503040000020003"/>
                          <a:sym typeface="Average" panose="02000503040000020003"/>
                        </a:rPr>
                        <a:t>YOLO</a:t>
                      </a:r>
                      <a:endParaRPr b="1">
                        <a:solidFill>
                          <a:schemeClr val="dk1"/>
                        </a:solidFill>
                        <a:latin typeface="Average" panose="02000503040000020003"/>
                        <a:ea typeface="Average" panose="02000503040000020003"/>
                        <a:cs typeface="Average" panose="02000503040000020003"/>
                        <a:sym typeface="Average" panose="02000503040000020003"/>
                      </a:endParaRPr>
                    </a:p>
                  </a:txBody>
                  <a:tcPr marL="91425" marR="91425" marT="91425" marB="91425"/>
                </a:tc>
                <a:tc>
                  <a:txBody>
                    <a:bodyPr/>
                    <a:lstStyle/>
                    <a:p>
                      <a:pPr marL="0" lvl="0" indent="0" algn="ctr" rtl="0">
                        <a:spcBef>
                          <a:spcPts val="0"/>
                        </a:spcBef>
                        <a:spcAft>
                          <a:spcPts val="0"/>
                        </a:spcAft>
                        <a:buNone/>
                      </a:pPr>
                      <a:r>
                        <a:rPr lang="en-GB" b="1">
                          <a:solidFill>
                            <a:schemeClr val="dk1"/>
                          </a:solidFill>
                          <a:latin typeface="Average" panose="02000503040000020003"/>
                          <a:ea typeface="Average" panose="02000503040000020003"/>
                          <a:cs typeface="Average" panose="02000503040000020003"/>
                          <a:sym typeface="Average" panose="02000503040000020003"/>
                        </a:rPr>
                        <a:t>HOG</a:t>
                      </a:r>
                      <a:endParaRPr b="1">
                        <a:solidFill>
                          <a:schemeClr val="dk1"/>
                        </a:solidFill>
                        <a:latin typeface="Average" panose="02000503040000020003"/>
                        <a:ea typeface="Average" panose="02000503040000020003"/>
                        <a:cs typeface="Average" panose="02000503040000020003"/>
                        <a:sym typeface="Average" panose="02000503040000020003"/>
                      </a:endParaRPr>
                    </a:p>
                  </a:txBody>
                  <a:tcPr marL="91425" marR="91425" marT="91425" marB="91425"/>
                </a:tc>
              </a:tr>
              <a:tr h="381000">
                <a:tc>
                  <a:txBody>
                    <a:bodyPr/>
                    <a:lstStyle/>
                    <a:p>
                      <a:pPr marL="0" lvl="0" indent="0" algn="l" rtl="0">
                        <a:spcBef>
                          <a:spcPts val="0"/>
                        </a:spcBef>
                        <a:spcAft>
                          <a:spcPts val="0"/>
                        </a:spcAft>
                        <a:buNone/>
                      </a:pPr>
                      <a:r>
                        <a:rPr lang="en-GB">
                          <a:solidFill>
                            <a:schemeClr val="dk1"/>
                          </a:solidFill>
                          <a:latin typeface="Average" panose="02000503040000020003"/>
                          <a:ea typeface="Average" panose="02000503040000020003"/>
                          <a:cs typeface="Average" panose="02000503040000020003"/>
                          <a:sym typeface="Average" panose="02000503040000020003"/>
                        </a:rPr>
                        <a:t>Scene 1</a:t>
                      </a:r>
                      <a:endParaRPr>
                        <a:solidFill>
                          <a:schemeClr val="dk1"/>
                        </a:solidFill>
                        <a:latin typeface="Average" panose="02000503040000020003"/>
                        <a:ea typeface="Average" panose="02000503040000020003"/>
                        <a:cs typeface="Average" panose="02000503040000020003"/>
                        <a:sym typeface="Average" panose="02000503040000020003"/>
                      </a:endParaRPr>
                    </a:p>
                  </a:txBody>
                  <a:tcPr marL="91425" marR="91425" marT="91425" marB="91425"/>
                </a:tc>
                <a:tc>
                  <a:txBody>
                    <a:bodyPr/>
                    <a:lstStyle/>
                    <a:p>
                      <a:pPr marL="0" lvl="0" indent="0" algn="ctr" rtl="0">
                        <a:spcBef>
                          <a:spcPts val="0"/>
                        </a:spcBef>
                        <a:spcAft>
                          <a:spcPts val="0"/>
                        </a:spcAft>
                        <a:buNone/>
                      </a:pPr>
                      <a:r>
                        <a:rPr lang="en-GB">
                          <a:solidFill>
                            <a:schemeClr val="dk1"/>
                          </a:solidFill>
                          <a:latin typeface="Average" panose="02000503040000020003"/>
                          <a:ea typeface="Average" panose="02000503040000020003"/>
                          <a:cs typeface="Average" panose="02000503040000020003"/>
                          <a:sym typeface="Average" panose="02000503040000020003"/>
                        </a:rPr>
                        <a:t>92.01%</a:t>
                      </a:r>
                      <a:endParaRPr>
                        <a:solidFill>
                          <a:schemeClr val="dk1"/>
                        </a:solidFill>
                        <a:latin typeface="Average" panose="02000503040000020003"/>
                        <a:ea typeface="Average" panose="02000503040000020003"/>
                        <a:cs typeface="Average" panose="02000503040000020003"/>
                        <a:sym typeface="Average" panose="02000503040000020003"/>
                      </a:endParaRPr>
                    </a:p>
                  </a:txBody>
                  <a:tcPr marL="91425" marR="91425" marT="91425" marB="91425"/>
                </a:tc>
                <a:tc>
                  <a:txBody>
                    <a:bodyPr/>
                    <a:lstStyle/>
                    <a:p>
                      <a:pPr marL="0" lvl="0" indent="0" algn="ctr" rtl="0">
                        <a:spcBef>
                          <a:spcPts val="0"/>
                        </a:spcBef>
                        <a:spcAft>
                          <a:spcPts val="0"/>
                        </a:spcAft>
                        <a:buNone/>
                      </a:pPr>
                      <a:r>
                        <a:rPr lang="en-GB">
                          <a:solidFill>
                            <a:schemeClr val="dk1"/>
                          </a:solidFill>
                          <a:latin typeface="Average" panose="02000503040000020003"/>
                          <a:ea typeface="Average" panose="02000503040000020003"/>
                          <a:cs typeface="Average" panose="02000503040000020003"/>
                          <a:sym typeface="Average" panose="02000503040000020003"/>
                        </a:rPr>
                        <a:t>88.2%</a:t>
                      </a:r>
                      <a:endParaRPr>
                        <a:solidFill>
                          <a:schemeClr val="dk1"/>
                        </a:solidFill>
                        <a:latin typeface="Average" panose="02000503040000020003"/>
                        <a:ea typeface="Average" panose="02000503040000020003"/>
                        <a:cs typeface="Average" panose="02000503040000020003"/>
                        <a:sym typeface="Average" panose="02000503040000020003"/>
                      </a:endParaRPr>
                    </a:p>
                  </a:txBody>
                  <a:tcPr marL="91425" marR="91425" marT="91425" marB="91425"/>
                </a:tc>
              </a:tr>
              <a:tr h="381000">
                <a:tc>
                  <a:txBody>
                    <a:bodyPr/>
                    <a:lstStyle/>
                    <a:p>
                      <a:pPr marL="0" lvl="0" indent="0" algn="l" rtl="0">
                        <a:spcBef>
                          <a:spcPts val="0"/>
                        </a:spcBef>
                        <a:spcAft>
                          <a:spcPts val="0"/>
                        </a:spcAft>
                        <a:buNone/>
                      </a:pPr>
                      <a:r>
                        <a:rPr lang="en-GB">
                          <a:solidFill>
                            <a:schemeClr val="dk1"/>
                          </a:solidFill>
                          <a:latin typeface="Average" panose="02000503040000020003"/>
                          <a:ea typeface="Average" panose="02000503040000020003"/>
                          <a:cs typeface="Average" panose="02000503040000020003"/>
                          <a:sym typeface="Average" panose="02000503040000020003"/>
                        </a:rPr>
                        <a:t>Scene 2</a:t>
                      </a:r>
                      <a:endParaRPr>
                        <a:solidFill>
                          <a:schemeClr val="dk1"/>
                        </a:solidFill>
                        <a:latin typeface="Average" panose="02000503040000020003"/>
                        <a:ea typeface="Average" panose="02000503040000020003"/>
                        <a:cs typeface="Average" panose="02000503040000020003"/>
                        <a:sym typeface="Average" panose="02000503040000020003"/>
                      </a:endParaRPr>
                    </a:p>
                  </a:txBody>
                  <a:tcPr marL="91425" marR="91425" marT="91425" marB="91425"/>
                </a:tc>
                <a:tc>
                  <a:txBody>
                    <a:bodyPr/>
                    <a:lstStyle/>
                    <a:p>
                      <a:pPr marL="0" lvl="0" indent="0" algn="ctr" rtl="0">
                        <a:spcBef>
                          <a:spcPts val="0"/>
                        </a:spcBef>
                        <a:spcAft>
                          <a:spcPts val="0"/>
                        </a:spcAft>
                        <a:buNone/>
                      </a:pPr>
                      <a:r>
                        <a:rPr lang="en-GB">
                          <a:solidFill>
                            <a:schemeClr val="dk1"/>
                          </a:solidFill>
                          <a:latin typeface="Average" panose="02000503040000020003"/>
                          <a:ea typeface="Average" panose="02000503040000020003"/>
                          <a:cs typeface="Average" panose="02000503040000020003"/>
                          <a:sym typeface="Average" panose="02000503040000020003"/>
                        </a:rPr>
                        <a:t>73.12%</a:t>
                      </a:r>
                      <a:endParaRPr>
                        <a:solidFill>
                          <a:schemeClr val="dk1"/>
                        </a:solidFill>
                        <a:latin typeface="Average" panose="02000503040000020003"/>
                        <a:ea typeface="Average" panose="02000503040000020003"/>
                        <a:cs typeface="Average" panose="02000503040000020003"/>
                        <a:sym typeface="Average" panose="02000503040000020003"/>
                      </a:endParaRPr>
                    </a:p>
                  </a:txBody>
                  <a:tcPr marL="91425" marR="91425" marT="91425" marB="91425"/>
                </a:tc>
                <a:tc>
                  <a:txBody>
                    <a:bodyPr/>
                    <a:lstStyle/>
                    <a:p>
                      <a:pPr marL="0" lvl="0" indent="0" algn="ctr" rtl="0">
                        <a:spcBef>
                          <a:spcPts val="0"/>
                        </a:spcBef>
                        <a:spcAft>
                          <a:spcPts val="0"/>
                        </a:spcAft>
                        <a:buNone/>
                      </a:pPr>
                      <a:r>
                        <a:rPr lang="en-GB">
                          <a:solidFill>
                            <a:schemeClr val="dk1"/>
                          </a:solidFill>
                          <a:latin typeface="Average" panose="02000503040000020003"/>
                          <a:ea typeface="Average" panose="02000503040000020003"/>
                          <a:cs typeface="Average" panose="02000503040000020003"/>
                          <a:sym typeface="Average" panose="02000503040000020003"/>
                        </a:rPr>
                        <a:t>72.35%</a:t>
                      </a:r>
                      <a:endParaRPr>
                        <a:solidFill>
                          <a:schemeClr val="dk1"/>
                        </a:solidFill>
                        <a:latin typeface="Average" panose="02000503040000020003"/>
                        <a:ea typeface="Average" panose="02000503040000020003"/>
                        <a:cs typeface="Average" panose="02000503040000020003"/>
                        <a:sym typeface="Average" panose="02000503040000020003"/>
                      </a:endParaRPr>
                    </a:p>
                  </a:txBody>
                  <a:tcPr marL="91425" marR="91425" marT="91425" marB="91425"/>
                </a:tc>
              </a:tr>
            </a:tbl>
          </a:graphicData>
        </a:graphic>
      </p:graphicFrame>
      <p:graphicFrame>
        <p:nvGraphicFramePr>
          <p:cNvPr id="298" name="Google Shape;298;p39"/>
          <p:cNvGraphicFramePr/>
          <p:nvPr/>
        </p:nvGraphicFramePr>
        <p:xfrm>
          <a:off x="4702800" y="1785050"/>
          <a:ext cx="4343400" cy="3000000"/>
        </p:xfrm>
        <a:graphic>
          <a:graphicData uri="http://schemas.openxmlformats.org/drawingml/2006/table">
            <a:tbl>
              <a:tblPr>
                <a:noFill/>
                <a:tableStyleId>{4962D69B-F44B-40AD-BF5F-9E97BB2AF9FF}</a:tableStyleId>
              </a:tblPr>
              <a:tblGrid>
                <a:gridCol w="1447800"/>
                <a:gridCol w="1447800"/>
                <a:gridCol w="1447800"/>
              </a:tblGrid>
              <a:tr h="0">
                <a:tc rowSpan="2">
                  <a:txBody>
                    <a:bodyPr/>
                    <a:lstStyle/>
                    <a:p>
                      <a:pPr marL="0" lvl="0" indent="0" algn="ctr" rtl="0">
                        <a:spcBef>
                          <a:spcPts val="0"/>
                        </a:spcBef>
                        <a:spcAft>
                          <a:spcPts val="0"/>
                        </a:spcAft>
                        <a:buNone/>
                      </a:pPr>
                      <a:endParaRPr>
                        <a:solidFill>
                          <a:schemeClr val="dk1"/>
                        </a:solidFill>
                        <a:latin typeface="Average" panose="02000503040000020003"/>
                        <a:ea typeface="Average" panose="02000503040000020003"/>
                        <a:cs typeface="Average" panose="02000503040000020003"/>
                        <a:sym typeface="Average" panose="02000503040000020003"/>
                      </a:endParaRPr>
                    </a:p>
                  </a:txBody>
                  <a:tcPr marL="91425" marR="91425" marT="91425" marB="91425"/>
                </a:tc>
                <a:tc gridSpan="2">
                  <a:txBody>
                    <a:bodyPr/>
                    <a:lstStyle/>
                    <a:p>
                      <a:pPr marL="0" lvl="0" indent="0" algn="ctr" rtl="0">
                        <a:spcBef>
                          <a:spcPts val="0"/>
                        </a:spcBef>
                        <a:spcAft>
                          <a:spcPts val="0"/>
                        </a:spcAft>
                        <a:buNone/>
                      </a:pPr>
                      <a:r>
                        <a:rPr lang="en-GB" b="1">
                          <a:solidFill>
                            <a:schemeClr val="dk1"/>
                          </a:solidFill>
                          <a:latin typeface="Average" panose="02000503040000020003"/>
                          <a:ea typeface="Average" panose="02000503040000020003"/>
                          <a:cs typeface="Average" panose="02000503040000020003"/>
                          <a:sym typeface="Average" panose="02000503040000020003"/>
                        </a:rPr>
                        <a:t>Speed</a:t>
                      </a:r>
                      <a:endParaRPr b="1">
                        <a:solidFill>
                          <a:schemeClr val="dk1"/>
                        </a:solidFill>
                        <a:latin typeface="Average" panose="02000503040000020003"/>
                        <a:ea typeface="Average" panose="02000503040000020003"/>
                        <a:cs typeface="Average" panose="02000503040000020003"/>
                        <a:sym typeface="Average" panose="02000503040000020003"/>
                      </a:endParaRPr>
                    </a:p>
                  </a:txBody>
                  <a:tcPr marL="91425" marR="91425" marT="91425" marB="91425"/>
                </a:tc>
                <a:tc hMerge="1">
                  <a:tcPr/>
                </a:tc>
              </a:tr>
              <a:tr h="381000">
                <a:tc vMerge="1">
                  <a:tcPr/>
                </a:tc>
                <a:tc>
                  <a:txBody>
                    <a:bodyPr/>
                    <a:lstStyle/>
                    <a:p>
                      <a:pPr marL="0" lvl="0" indent="0" algn="ctr" rtl="0">
                        <a:spcBef>
                          <a:spcPts val="0"/>
                        </a:spcBef>
                        <a:spcAft>
                          <a:spcPts val="0"/>
                        </a:spcAft>
                        <a:buNone/>
                      </a:pPr>
                      <a:r>
                        <a:rPr lang="en-GB" b="1">
                          <a:solidFill>
                            <a:schemeClr val="dk1"/>
                          </a:solidFill>
                          <a:latin typeface="Average" panose="02000503040000020003"/>
                          <a:ea typeface="Average" panose="02000503040000020003"/>
                          <a:cs typeface="Average" panose="02000503040000020003"/>
                          <a:sym typeface="Average" panose="02000503040000020003"/>
                        </a:rPr>
                        <a:t>YOLO</a:t>
                      </a:r>
                      <a:endParaRPr b="1">
                        <a:solidFill>
                          <a:schemeClr val="dk1"/>
                        </a:solidFill>
                        <a:latin typeface="Average" panose="02000503040000020003"/>
                        <a:ea typeface="Average" panose="02000503040000020003"/>
                        <a:cs typeface="Average" panose="02000503040000020003"/>
                        <a:sym typeface="Average" panose="02000503040000020003"/>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b="1">
                          <a:solidFill>
                            <a:schemeClr val="dk1"/>
                          </a:solidFill>
                          <a:latin typeface="Average" panose="02000503040000020003"/>
                          <a:ea typeface="Average" panose="02000503040000020003"/>
                          <a:cs typeface="Average" panose="02000503040000020003"/>
                          <a:sym typeface="Average" panose="02000503040000020003"/>
                        </a:rPr>
                        <a:t>HOG</a:t>
                      </a:r>
                      <a:endParaRPr b="1">
                        <a:solidFill>
                          <a:schemeClr val="dk1"/>
                        </a:solidFill>
                        <a:latin typeface="Average" panose="02000503040000020003"/>
                        <a:ea typeface="Average" panose="02000503040000020003"/>
                        <a:cs typeface="Average" panose="02000503040000020003"/>
                        <a:sym typeface="Average" panose="02000503040000020003"/>
                      </a:endParaRPr>
                    </a:p>
                  </a:txBody>
                  <a:tcPr marL="91425" marR="91425" marT="91425" marB="91425">
                    <a:lnB w="9525" cap="flat" cmpd="sng">
                      <a:solidFill>
                        <a:srgbClr val="9E9E9E"/>
                      </a:solidFill>
                      <a:prstDash val="solid"/>
                      <a:round/>
                      <a:headEnd type="none" w="sm" len="sm"/>
                      <a:tailEnd type="none" w="sm" len="sm"/>
                    </a:lnB>
                  </a:tcPr>
                </a:tc>
              </a:tr>
              <a:tr h="381000">
                <a:tc>
                  <a:txBody>
                    <a:bodyPr/>
                    <a:lstStyle/>
                    <a:p>
                      <a:pPr marL="0" lvl="0" indent="0" algn="l" rtl="0">
                        <a:spcBef>
                          <a:spcPts val="0"/>
                        </a:spcBef>
                        <a:spcAft>
                          <a:spcPts val="0"/>
                        </a:spcAft>
                        <a:buNone/>
                      </a:pPr>
                      <a:r>
                        <a:rPr lang="en-GB">
                          <a:solidFill>
                            <a:schemeClr val="dk1"/>
                          </a:solidFill>
                          <a:latin typeface="Average" panose="02000503040000020003"/>
                          <a:ea typeface="Average" panose="02000503040000020003"/>
                          <a:cs typeface="Average" panose="02000503040000020003"/>
                          <a:sym typeface="Average" panose="02000503040000020003"/>
                        </a:rPr>
                        <a:t>Scene 1</a:t>
                      </a:r>
                      <a:endParaRPr>
                        <a:solidFill>
                          <a:schemeClr val="dk1"/>
                        </a:solidFill>
                        <a:latin typeface="Average" panose="02000503040000020003"/>
                        <a:ea typeface="Average" panose="02000503040000020003"/>
                        <a:cs typeface="Average" panose="02000503040000020003"/>
                        <a:sym typeface="Average" panose="02000503040000020003"/>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GB">
                          <a:solidFill>
                            <a:schemeClr val="dk1"/>
                          </a:solidFill>
                          <a:latin typeface="Average" panose="02000503040000020003"/>
                          <a:ea typeface="Average" panose="02000503040000020003"/>
                          <a:cs typeface="Average" panose="02000503040000020003"/>
                          <a:sym typeface="Average" panose="02000503040000020003"/>
                        </a:rPr>
                        <a:t>2.67 s</a:t>
                      </a:r>
                      <a:endParaRPr>
                        <a:solidFill>
                          <a:schemeClr val="dk1"/>
                        </a:solidFill>
                        <a:latin typeface="Average" panose="02000503040000020003"/>
                        <a:ea typeface="Average" panose="02000503040000020003"/>
                        <a:cs typeface="Average" panose="02000503040000020003"/>
                        <a:sym typeface="Average" panose="02000503040000020003"/>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dk1"/>
                          </a:solidFill>
                          <a:latin typeface="Average" panose="02000503040000020003"/>
                          <a:ea typeface="Average" panose="02000503040000020003"/>
                          <a:cs typeface="Average" panose="02000503040000020003"/>
                          <a:sym typeface="Average" panose="02000503040000020003"/>
                        </a:rPr>
                        <a:t>0.18 s</a:t>
                      </a:r>
                      <a:endParaRPr>
                        <a:solidFill>
                          <a:schemeClr val="dk1"/>
                        </a:solidFill>
                        <a:latin typeface="Average" panose="02000503040000020003"/>
                        <a:ea typeface="Average" panose="02000503040000020003"/>
                        <a:cs typeface="Average" panose="02000503040000020003"/>
                        <a:sym typeface="Average" panose="02000503040000020003"/>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381000">
                <a:tc>
                  <a:txBody>
                    <a:bodyPr/>
                    <a:lstStyle/>
                    <a:p>
                      <a:pPr marL="0" lvl="0" indent="0" algn="l" rtl="0">
                        <a:spcBef>
                          <a:spcPts val="0"/>
                        </a:spcBef>
                        <a:spcAft>
                          <a:spcPts val="0"/>
                        </a:spcAft>
                        <a:buNone/>
                      </a:pPr>
                      <a:r>
                        <a:rPr lang="en-GB">
                          <a:solidFill>
                            <a:schemeClr val="dk1"/>
                          </a:solidFill>
                          <a:latin typeface="Average" panose="02000503040000020003"/>
                          <a:ea typeface="Average" panose="02000503040000020003"/>
                          <a:cs typeface="Average" panose="02000503040000020003"/>
                          <a:sym typeface="Average" panose="02000503040000020003"/>
                        </a:rPr>
                        <a:t>Scene 2</a:t>
                      </a:r>
                      <a:endParaRPr>
                        <a:solidFill>
                          <a:schemeClr val="dk1"/>
                        </a:solidFill>
                        <a:latin typeface="Average" panose="02000503040000020003"/>
                        <a:ea typeface="Average" panose="02000503040000020003"/>
                        <a:cs typeface="Average" panose="02000503040000020003"/>
                        <a:sym typeface="Average" panose="02000503040000020003"/>
                      </a:endParaRPr>
                    </a:p>
                  </a:txBody>
                  <a:tcPr marL="91425" marR="91425" marT="91425" marB="91425"/>
                </a:tc>
                <a:tc>
                  <a:txBody>
                    <a:bodyPr/>
                    <a:lstStyle/>
                    <a:p>
                      <a:pPr marL="0" lvl="0" indent="0" algn="ctr" rtl="0">
                        <a:spcBef>
                          <a:spcPts val="0"/>
                        </a:spcBef>
                        <a:spcAft>
                          <a:spcPts val="0"/>
                        </a:spcAft>
                        <a:buNone/>
                      </a:pPr>
                      <a:r>
                        <a:rPr lang="en-GB">
                          <a:solidFill>
                            <a:schemeClr val="dk1"/>
                          </a:solidFill>
                          <a:latin typeface="Average" panose="02000503040000020003"/>
                          <a:ea typeface="Average" panose="02000503040000020003"/>
                          <a:cs typeface="Average" panose="02000503040000020003"/>
                          <a:sym typeface="Average" panose="02000503040000020003"/>
                        </a:rPr>
                        <a:t>2.84 s</a:t>
                      </a:r>
                      <a:endParaRPr>
                        <a:solidFill>
                          <a:schemeClr val="dk1"/>
                        </a:solidFill>
                        <a:latin typeface="Average" panose="02000503040000020003"/>
                        <a:ea typeface="Average" panose="02000503040000020003"/>
                        <a:cs typeface="Average" panose="02000503040000020003"/>
                        <a:sym typeface="Average" panose="02000503040000020003"/>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GB">
                          <a:solidFill>
                            <a:schemeClr val="dk1"/>
                          </a:solidFill>
                          <a:latin typeface="Average" panose="02000503040000020003"/>
                          <a:ea typeface="Average" panose="02000503040000020003"/>
                          <a:cs typeface="Average" panose="02000503040000020003"/>
                          <a:sym typeface="Average" panose="02000503040000020003"/>
                        </a:rPr>
                        <a:t>0.26 s</a:t>
                      </a:r>
                      <a:endParaRPr>
                        <a:solidFill>
                          <a:schemeClr val="dk1"/>
                        </a:solidFill>
                        <a:latin typeface="Average" panose="02000503040000020003"/>
                        <a:ea typeface="Average" panose="02000503040000020003"/>
                        <a:cs typeface="Average" panose="02000503040000020003"/>
                        <a:sym typeface="Average" panose="02000503040000020003"/>
                      </a:endParaRPr>
                    </a:p>
                  </a:txBody>
                  <a:tcPr marL="91425" marR="91425" marT="91425" marB="91425">
                    <a:lnT w="9525" cap="flat" cmpd="sng">
                      <a:solidFill>
                        <a:srgbClr val="9E9E9E"/>
                      </a:solidFill>
                      <a:prstDash val="solid"/>
                      <a:round/>
                      <a:headEnd type="none" w="sm" len="sm"/>
                      <a:tailEnd type="none" w="sm" len="sm"/>
                    </a:lnT>
                  </a:tcPr>
                </a:tc>
              </a:tr>
            </a:tbl>
          </a:graphicData>
        </a:graphic>
      </p:graphicFrame>
      <p:sp>
        <p:nvSpPr>
          <p:cNvPr id="299" name="Google Shape;299;p39"/>
          <p:cNvSpPr txBox="1"/>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solidFill>
                  <a:schemeClr val="dk1"/>
                </a:solidFill>
              </a:rPr>
            </a:fld>
            <a:endParaRPr>
              <a:solidFill>
                <a:schemeClr val="dk1"/>
              </a:solidFill>
            </a:endParaRPr>
          </a:p>
        </p:txBody>
      </p:sp>
      <p:sp>
        <p:nvSpPr>
          <p:cNvPr id="300" name="Google Shape;300;p39"/>
          <p:cNvSpPr txBox="1"/>
          <p:nvPr/>
        </p:nvSpPr>
        <p:spPr>
          <a:xfrm>
            <a:off x="311700" y="4672975"/>
            <a:ext cx="18909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latin typeface="Average" panose="02000503040000020003"/>
                <a:ea typeface="Average" panose="02000503040000020003"/>
                <a:cs typeface="Average" panose="02000503040000020003"/>
                <a:sym typeface="Average" panose="02000503040000020003"/>
              </a:rPr>
              <a:t>Paper Id: 415</a:t>
            </a:r>
            <a:endParaRPr>
              <a:solidFill>
                <a:schemeClr val="dk1"/>
              </a:solidFill>
              <a:latin typeface="Average" panose="02000503040000020003"/>
              <a:ea typeface="Average" panose="02000503040000020003"/>
              <a:cs typeface="Average" panose="02000503040000020003"/>
              <a:sym typeface="Average" panose="02000503040000020003"/>
            </a:endParaRPr>
          </a:p>
        </p:txBody>
      </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304" name="Shape 304"/>
        <p:cNvGrpSpPr/>
        <p:nvPr/>
      </p:nvGrpSpPr>
      <p:grpSpPr>
        <a:xfrm>
          <a:off x="0" y="0"/>
          <a:ext cx="0" cy="0"/>
          <a:chOff x="0" y="0"/>
          <a:chExt cx="0" cy="0"/>
        </a:xfrm>
      </p:grpSpPr>
      <p:sp>
        <p:nvSpPr>
          <p:cNvPr id="305" name="Google Shape;305;p40"/>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Comparison between YOLOv2 and HOG </a:t>
            </a:r>
            <a:endParaRPr lang="en-GB"/>
          </a:p>
          <a:p>
            <a:pPr marL="0" lvl="0" indent="0" algn="l" rtl="0">
              <a:spcBef>
                <a:spcPts val="0"/>
              </a:spcBef>
              <a:spcAft>
                <a:spcPts val="0"/>
              </a:spcAft>
              <a:buNone/>
            </a:pPr>
          </a:p>
        </p:txBody>
      </p:sp>
      <p:sp>
        <p:nvSpPr>
          <p:cNvPr id="306" name="Google Shape;306;p40"/>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n-GB" sz="1200">
                <a:solidFill>
                  <a:schemeClr val="dk1"/>
                </a:solidFill>
              </a:rPr>
              <a:t>The below graph clearly shows that HOG implementation has lower elapsed time per frame than that of YOLO. This concludes that YOLO implementation is faster than that of YOLOv2.</a:t>
            </a:r>
            <a:endParaRPr sz="1200">
              <a:solidFill>
                <a:schemeClr val="dk1"/>
              </a:solidFill>
            </a:endParaRPr>
          </a:p>
          <a:p>
            <a:pPr marL="0" lvl="0" indent="0" algn="just" rtl="0">
              <a:lnSpc>
                <a:spcPct val="115000"/>
              </a:lnSpc>
              <a:spcBef>
                <a:spcPts val="1200"/>
              </a:spcBef>
              <a:spcAft>
                <a:spcPts val="0"/>
              </a:spcAft>
              <a:buNone/>
            </a:pPr>
            <a:endParaRPr sz="1200">
              <a:solidFill>
                <a:schemeClr val="dk1"/>
              </a:solidFill>
            </a:endParaRPr>
          </a:p>
          <a:p>
            <a:pPr marL="0" lvl="0" indent="0" algn="l" rtl="0">
              <a:spcBef>
                <a:spcPts val="1200"/>
              </a:spcBef>
              <a:spcAft>
                <a:spcPts val="1600"/>
              </a:spcAft>
              <a:buNone/>
            </a:pPr>
            <a:endParaRPr>
              <a:solidFill>
                <a:schemeClr val="dk1"/>
              </a:solidFill>
            </a:endParaRPr>
          </a:p>
        </p:txBody>
      </p:sp>
      <p:pic>
        <p:nvPicPr>
          <p:cNvPr id="307" name="Google Shape;307;p40"/>
          <p:cNvPicPr preferRelativeResize="0"/>
          <p:nvPr/>
        </p:nvPicPr>
        <p:blipFill>
          <a:blip r:embed="rId1"/>
          <a:stretch>
            <a:fillRect/>
          </a:stretch>
        </p:blipFill>
        <p:spPr>
          <a:xfrm>
            <a:off x="395225" y="1944050"/>
            <a:ext cx="3866499" cy="2073350"/>
          </a:xfrm>
          <a:prstGeom prst="rect">
            <a:avLst/>
          </a:prstGeom>
          <a:noFill/>
          <a:ln>
            <a:noFill/>
          </a:ln>
        </p:spPr>
      </p:pic>
      <p:pic>
        <p:nvPicPr>
          <p:cNvPr id="308" name="Google Shape;308;p40"/>
          <p:cNvPicPr preferRelativeResize="0"/>
          <p:nvPr/>
        </p:nvPicPr>
        <p:blipFill>
          <a:blip r:embed="rId2"/>
          <a:stretch>
            <a:fillRect/>
          </a:stretch>
        </p:blipFill>
        <p:spPr>
          <a:xfrm>
            <a:off x="4822700" y="1944050"/>
            <a:ext cx="3866500" cy="2073350"/>
          </a:xfrm>
          <a:prstGeom prst="rect">
            <a:avLst/>
          </a:prstGeom>
          <a:noFill/>
          <a:ln>
            <a:noFill/>
          </a:ln>
        </p:spPr>
      </p:pic>
      <p:sp>
        <p:nvSpPr>
          <p:cNvPr id="309" name="Google Shape;309;p40"/>
          <p:cNvSpPr txBox="1"/>
          <p:nvPr/>
        </p:nvSpPr>
        <p:spPr>
          <a:xfrm>
            <a:off x="181550" y="4201250"/>
            <a:ext cx="3866400" cy="580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400"/>
              </a:spcBef>
              <a:spcAft>
                <a:spcPts val="0"/>
              </a:spcAft>
              <a:buNone/>
            </a:pPr>
            <a:r>
              <a:rPr lang="en-GB" sz="1200">
                <a:solidFill>
                  <a:schemeClr val="dk1"/>
                </a:solidFill>
              </a:rPr>
              <a:t>Elapsed time per frame for HOG and YOLO from Processor I7</a:t>
            </a:r>
            <a:endParaRPr sz="1200">
              <a:solidFill>
                <a:schemeClr val="dk1"/>
              </a:solidFill>
            </a:endParaRPr>
          </a:p>
          <a:p>
            <a:pPr marL="0" lvl="0" indent="0" algn="l" rtl="0">
              <a:spcBef>
                <a:spcPts val="1000"/>
              </a:spcBef>
              <a:spcAft>
                <a:spcPts val="0"/>
              </a:spcAft>
              <a:buNone/>
            </a:pPr>
            <a:endParaRPr>
              <a:solidFill>
                <a:schemeClr val="dk1"/>
              </a:solidFill>
            </a:endParaRPr>
          </a:p>
        </p:txBody>
      </p:sp>
      <p:sp>
        <p:nvSpPr>
          <p:cNvPr id="310" name="Google Shape;310;p40"/>
          <p:cNvSpPr txBox="1"/>
          <p:nvPr/>
        </p:nvSpPr>
        <p:spPr>
          <a:xfrm>
            <a:off x="4822750" y="4201250"/>
            <a:ext cx="3866400" cy="580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400"/>
              </a:spcBef>
              <a:spcAft>
                <a:spcPts val="0"/>
              </a:spcAft>
              <a:buNone/>
            </a:pPr>
            <a:r>
              <a:rPr lang="en-GB" sz="1200">
                <a:solidFill>
                  <a:schemeClr val="dk1"/>
                </a:solidFill>
              </a:rPr>
              <a:t>Elapsed time per frame for HOG and YOLO from Processor I5</a:t>
            </a:r>
            <a:endParaRPr sz="1200">
              <a:solidFill>
                <a:schemeClr val="dk1"/>
              </a:solidFill>
            </a:endParaRPr>
          </a:p>
          <a:p>
            <a:pPr marL="0" lvl="0" indent="0" algn="l" rtl="0">
              <a:spcBef>
                <a:spcPts val="1000"/>
              </a:spcBef>
              <a:spcAft>
                <a:spcPts val="0"/>
              </a:spcAft>
              <a:buNone/>
            </a:pPr>
            <a:endParaRPr>
              <a:solidFill>
                <a:schemeClr val="dk1"/>
              </a:solidFill>
            </a:endParaRPr>
          </a:p>
        </p:txBody>
      </p:sp>
      <p:sp>
        <p:nvSpPr>
          <p:cNvPr id="311" name="Google Shape;311;p40"/>
          <p:cNvSpPr txBox="1"/>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solidFill>
                  <a:schemeClr val="dk1"/>
                </a:solidFill>
              </a:rPr>
            </a:fld>
            <a:endParaRPr>
              <a:solidFill>
                <a:schemeClr val="dk1"/>
              </a:solidFill>
            </a:endParaRPr>
          </a:p>
        </p:txBody>
      </p:sp>
      <p:sp>
        <p:nvSpPr>
          <p:cNvPr id="312" name="Google Shape;312;p40"/>
          <p:cNvSpPr txBox="1"/>
          <p:nvPr/>
        </p:nvSpPr>
        <p:spPr>
          <a:xfrm>
            <a:off x="311700" y="4672975"/>
            <a:ext cx="18909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latin typeface="Average" panose="02000503040000020003"/>
                <a:ea typeface="Average" panose="02000503040000020003"/>
                <a:cs typeface="Average" panose="02000503040000020003"/>
                <a:sym typeface="Average" panose="02000503040000020003"/>
              </a:rPr>
              <a:t>Paper Id: 415</a:t>
            </a:r>
            <a:endParaRPr>
              <a:solidFill>
                <a:schemeClr val="dk1"/>
              </a:solidFill>
              <a:latin typeface="Average" panose="02000503040000020003"/>
              <a:ea typeface="Average" panose="02000503040000020003"/>
              <a:cs typeface="Average" panose="02000503040000020003"/>
              <a:sym typeface="Average" panose="02000503040000020003"/>
            </a:endParaRPr>
          </a:p>
        </p:txBody>
      </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316" name="Shape 316"/>
        <p:cNvGrpSpPr/>
        <p:nvPr/>
      </p:nvGrpSpPr>
      <p:grpSpPr>
        <a:xfrm>
          <a:off x="0" y="0"/>
          <a:ext cx="0" cy="0"/>
          <a:chOff x="0" y="0"/>
          <a:chExt cx="0" cy="0"/>
        </a:xfrm>
      </p:grpSpPr>
      <p:sp>
        <p:nvSpPr>
          <p:cNvPr id="317" name="Google Shape;317;p41"/>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Comparison between YOLOv2 and HOG </a:t>
            </a:r>
            <a:endParaRPr lang="en-GB"/>
          </a:p>
        </p:txBody>
      </p:sp>
      <p:sp>
        <p:nvSpPr>
          <p:cNvPr id="318" name="Google Shape;318;p41"/>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Comparison is done based on two parameters:</a:t>
            </a:r>
            <a:endParaRPr>
              <a:solidFill>
                <a:schemeClr val="dk1"/>
              </a:solidFill>
            </a:endParaRPr>
          </a:p>
          <a:p>
            <a:pPr marL="457200" lvl="0" indent="-342900" algn="l" rtl="0">
              <a:spcBef>
                <a:spcPts val="1600"/>
              </a:spcBef>
              <a:spcAft>
                <a:spcPts val="0"/>
              </a:spcAft>
              <a:buClr>
                <a:schemeClr val="dk1"/>
              </a:buClr>
              <a:buSzPts val="1800"/>
              <a:buAutoNum type="arabicPeriod"/>
            </a:pPr>
            <a:r>
              <a:rPr lang="en-GB">
                <a:solidFill>
                  <a:schemeClr val="dk1"/>
                </a:solidFill>
              </a:rPr>
              <a:t>Speed:</a:t>
            </a:r>
            <a:endParaRPr>
              <a:solidFill>
                <a:schemeClr val="dk1"/>
              </a:solidFill>
            </a:endParaRPr>
          </a:p>
          <a:p>
            <a:pPr marL="457200" lvl="0" indent="0" algn="l" rtl="0">
              <a:spcBef>
                <a:spcPts val="1600"/>
              </a:spcBef>
              <a:spcAft>
                <a:spcPts val="0"/>
              </a:spcAft>
              <a:buNone/>
            </a:pPr>
            <a:r>
              <a:rPr lang="en-GB">
                <a:solidFill>
                  <a:schemeClr val="dk1"/>
                </a:solidFill>
              </a:rPr>
              <a:t>From the previous slides, we can observe that HOG implementation is faster than YOLOv2</a:t>
            </a:r>
            <a:endParaRPr>
              <a:solidFill>
                <a:schemeClr val="dk1"/>
              </a:solidFill>
            </a:endParaRPr>
          </a:p>
          <a:p>
            <a:pPr marL="457200" lvl="0" indent="-342900" algn="l" rtl="0">
              <a:spcBef>
                <a:spcPts val="1600"/>
              </a:spcBef>
              <a:spcAft>
                <a:spcPts val="0"/>
              </a:spcAft>
              <a:buClr>
                <a:schemeClr val="dk1"/>
              </a:buClr>
              <a:buSzPts val="1800"/>
              <a:buAutoNum type="arabicPeriod"/>
            </a:pPr>
            <a:r>
              <a:rPr lang="en-GB">
                <a:solidFill>
                  <a:schemeClr val="dk1"/>
                </a:solidFill>
              </a:rPr>
              <a:t>Accuracy:</a:t>
            </a:r>
            <a:endParaRPr>
              <a:solidFill>
                <a:schemeClr val="dk1"/>
              </a:solidFill>
            </a:endParaRPr>
          </a:p>
          <a:p>
            <a:pPr marL="457200" lvl="0" indent="0" algn="l" rtl="0">
              <a:spcBef>
                <a:spcPts val="1600"/>
              </a:spcBef>
              <a:spcAft>
                <a:spcPts val="1600"/>
              </a:spcAft>
              <a:buNone/>
            </a:pPr>
            <a:r>
              <a:rPr lang="en-GB">
                <a:solidFill>
                  <a:schemeClr val="dk1"/>
                </a:solidFill>
              </a:rPr>
              <a:t>As seen in the results, although YOLOv2 has a better detection rate, HOG isn’t far behind in terms of detecting human subjects.</a:t>
            </a:r>
            <a:endParaRPr>
              <a:solidFill>
                <a:schemeClr val="dk1"/>
              </a:solidFill>
            </a:endParaRPr>
          </a:p>
        </p:txBody>
      </p:sp>
      <p:sp>
        <p:nvSpPr>
          <p:cNvPr id="319" name="Google Shape;319;p41"/>
          <p:cNvSpPr txBox="1"/>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solidFill>
                  <a:schemeClr val="dk1"/>
                </a:solidFill>
              </a:rPr>
            </a:fld>
            <a:endParaRPr>
              <a:solidFill>
                <a:schemeClr val="dk1"/>
              </a:solidFill>
            </a:endParaRPr>
          </a:p>
        </p:txBody>
      </p:sp>
      <p:sp>
        <p:nvSpPr>
          <p:cNvPr id="320" name="Google Shape;320;p41"/>
          <p:cNvSpPr txBox="1"/>
          <p:nvPr/>
        </p:nvSpPr>
        <p:spPr>
          <a:xfrm>
            <a:off x="311700" y="4672975"/>
            <a:ext cx="18909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latin typeface="Average" panose="02000503040000020003"/>
                <a:ea typeface="Average" panose="02000503040000020003"/>
                <a:cs typeface="Average" panose="02000503040000020003"/>
                <a:sym typeface="Average" panose="02000503040000020003"/>
              </a:rPr>
              <a:t>Paper Id: 415</a:t>
            </a:r>
            <a:endParaRPr>
              <a:solidFill>
                <a:schemeClr val="dk1"/>
              </a:solidFill>
              <a:latin typeface="Average" panose="02000503040000020003"/>
              <a:ea typeface="Average" panose="02000503040000020003"/>
              <a:cs typeface="Average" panose="02000503040000020003"/>
              <a:sym typeface="Average" panose="02000503040000020003"/>
            </a:endParaRPr>
          </a:p>
        </p:txBody>
      </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76" name="Shape 76"/>
        <p:cNvGrpSpPr/>
        <p:nvPr/>
      </p:nvGrpSpPr>
      <p:grpSpPr>
        <a:xfrm>
          <a:off x="0" y="0"/>
          <a:ext cx="0" cy="0"/>
          <a:chOff x="0" y="0"/>
          <a:chExt cx="0" cy="0"/>
        </a:xfrm>
      </p:grpSpPr>
      <p:sp>
        <p:nvSpPr>
          <p:cNvPr id="77" name="Google Shape;77;p15"/>
          <p:cNvSpPr txBox="1"/>
          <p:nvPr>
            <p:ph type="title"/>
          </p:nvPr>
        </p:nvSpPr>
        <p:spPr>
          <a:xfrm>
            <a:off x="486225" y="325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100"/>
              <a:t>P</a:t>
            </a:r>
            <a:r>
              <a:rPr lang="en-GB" sz="3100"/>
              <a:t>aper</a:t>
            </a:r>
            <a:r>
              <a:rPr lang="en-GB" sz="3100"/>
              <a:t> Guides</a:t>
            </a:r>
            <a:endParaRPr sz="3400"/>
          </a:p>
        </p:txBody>
      </p:sp>
      <p:sp>
        <p:nvSpPr>
          <p:cNvPr id="78" name="Google Shape;78;p15"/>
          <p:cNvSpPr txBox="1"/>
          <p:nvPr>
            <p:ph type="body" idx="1"/>
          </p:nvPr>
        </p:nvSpPr>
        <p:spPr>
          <a:xfrm>
            <a:off x="311700" y="1143850"/>
            <a:ext cx="8520600" cy="3416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br>
              <a:rPr lang="en-GB" sz="1500">
                <a:solidFill>
                  <a:schemeClr val="dk1"/>
                </a:solidFill>
              </a:rPr>
            </a:br>
            <a:endParaRPr sz="1500">
              <a:solidFill>
                <a:schemeClr val="dk1"/>
              </a:solidFill>
            </a:endParaRPr>
          </a:p>
          <a:p>
            <a:pPr marL="0" lvl="0" indent="0" algn="l" rtl="0">
              <a:spcBef>
                <a:spcPts val="0"/>
              </a:spcBef>
              <a:spcAft>
                <a:spcPts val="1600"/>
              </a:spcAft>
              <a:buNone/>
            </a:pPr>
            <a:endParaRPr sz="2100"/>
          </a:p>
        </p:txBody>
      </p:sp>
      <p:graphicFrame>
        <p:nvGraphicFramePr>
          <p:cNvPr id="79" name="Google Shape;79;p15"/>
          <p:cNvGraphicFramePr/>
          <p:nvPr/>
        </p:nvGraphicFramePr>
        <p:xfrm>
          <a:off x="842275" y="1580750"/>
          <a:ext cx="7239000" cy="3000000"/>
        </p:xfrm>
        <a:graphic>
          <a:graphicData uri="http://schemas.openxmlformats.org/drawingml/2006/table">
            <a:tbl>
              <a:tblPr>
                <a:noFill/>
                <a:tableStyleId>{4962D69B-F44B-40AD-BF5F-9E97BB2AF9FF}</a:tableStyleId>
              </a:tblPr>
              <a:tblGrid>
                <a:gridCol w="3619500"/>
                <a:gridCol w="3619500"/>
              </a:tblGrid>
              <a:tr h="2014200">
                <a:tc>
                  <a:txBody>
                    <a:bodyPr/>
                    <a:lstStyle/>
                    <a:p>
                      <a:pPr marL="0" lvl="0" indent="0" algn="ctr" rtl="0">
                        <a:lnSpc>
                          <a:spcPct val="115000"/>
                        </a:lnSpc>
                        <a:spcBef>
                          <a:spcPts val="0"/>
                        </a:spcBef>
                        <a:spcAft>
                          <a:spcPts val="0"/>
                        </a:spcAft>
                        <a:buNone/>
                      </a:pPr>
                      <a:r>
                        <a:rPr lang="en-GB" sz="2000" b="1">
                          <a:solidFill>
                            <a:srgbClr val="FFFFFF"/>
                          </a:solidFill>
                          <a:latin typeface="Average" panose="02000503040000020003"/>
                          <a:ea typeface="Average" panose="02000503040000020003"/>
                          <a:cs typeface="Average" panose="02000503040000020003"/>
                          <a:sym typeface="Average" panose="02000503040000020003"/>
                        </a:rPr>
                        <a:t>Dr. Anuradha M</a:t>
                      </a:r>
                      <a:endParaRPr sz="2000" b="1">
                        <a:solidFill>
                          <a:srgbClr val="FFFFFF"/>
                        </a:solidFill>
                        <a:latin typeface="Average" panose="02000503040000020003"/>
                        <a:ea typeface="Average" panose="02000503040000020003"/>
                        <a:cs typeface="Average" panose="02000503040000020003"/>
                        <a:sym typeface="Average" panose="02000503040000020003"/>
                      </a:endParaRPr>
                    </a:p>
                    <a:p>
                      <a:pPr marL="0" lvl="0" indent="0" algn="ctr" rtl="0">
                        <a:lnSpc>
                          <a:spcPct val="115000"/>
                        </a:lnSpc>
                        <a:spcBef>
                          <a:spcPts val="0"/>
                        </a:spcBef>
                        <a:spcAft>
                          <a:spcPts val="0"/>
                        </a:spcAft>
                        <a:buNone/>
                      </a:pPr>
                      <a:r>
                        <a:rPr lang="en-GB" sz="2000">
                          <a:solidFill>
                            <a:srgbClr val="FFFFFF"/>
                          </a:solidFill>
                          <a:latin typeface="Average" panose="02000503040000020003"/>
                          <a:ea typeface="Average" panose="02000503040000020003"/>
                          <a:cs typeface="Average" panose="02000503040000020003"/>
                          <a:sym typeface="Average" panose="02000503040000020003"/>
                        </a:rPr>
                        <a:t>Chairperson</a:t>
                      </a:r>
                      <a:endParaRPr sz="2000">
                        <a:solidFill>
                          <a:srgbClr val="FFFFFF"/>
                        </a:solidFill>
                        <a:latin typeface="Average" panose="02000503040000020003"/>
                        <a:ea typeface="Average" panose="02000503040000020003"/>
                        <a:cs typeface="Average" panose="02000503040000020003"/>
                        <a:sym typeface="Average" panose="02000503040000020003"/>
                      </a:endParaRPr>
                    </a:p>
                    <a:p>
                      <a:pPr marL="0" lvl="0" indent="0" algn="ctr" rtl="0">
                        <a:lnSpc>
                          <a:spcPct val="115000"/>
                        </a:lnSpc>
                        <a:spcBef>
                          <a:spcPts val="0"/>
                        </a:spcBef>
                        <a:spcAft>
                          <a:spcPts val="0"/>
                        </a:spcAft>
                        <a:buNone/>
                      </a:pPr>
                      <a:r>
                        <a:rPr lang="en-GB" sz="2000">
                          <a:solidFill>
                            <a:srgbClr val="FFFFFF"/>
                          </a:solidFill>
                          <a:latin typeface="Average" panose="02000503040000020003"/>
                          <a:ea typeface="Average" panose="02000503040000020003"/>
                          <a:cs typeface="Average" panose="02000503040000020003"/>
                          <a:sym typeface="Average" panose="02000503040000020003"/>
                        </a:rPr>
                        <a:t>Department of ECE</a:t>
                      </a:r>
                      <a:endParaRPr sz="2000">
                        <a:solidFill>
                          <a:srgbClr val="FFFFFF"/>
                        </a:solidFill>
                        <a:latin typeface="Average" panose="02000503040000020003"/>
                        <a:ea typeface="Average" panose="02000503040000020003"/>
                        <a:cs typeface="Average" panose="02000503040000020003"/>
                        <a:sym typeface="Average" panose="02000503040000020003"/>
                      </a:endParaRPr>
                    </a:p>
                    <a:p>
                      <a:pPr marL="0" lvl="0" indent="0" algn="ctr" rtl="0">
                        <a:lnSpc>
                          <a:spcPct val="115000"/>
                        </a:lnSpc>
                        <a:spcBef>
                          <a:spcPts val="0"/>
                        </a:spcBef>
                        <a:spcAft>
                          <a:spcPts val="0"/>
                        </a:spcAft>
                        <a:buNone/>
                      </a:pPr>
                      <a:r>
                        <a:rPr lang="en-GB" sz="2000">
                          <a:solidFill>
                            <a:srgbClr val="FFFFFF"/>
                          </a:solidFill>
                          <a:latin typeface="Average" panose="02000503040000020003"/>
                          <a:ea typeface="Average" panose="02000503040000020003"/>
                          <a:cs typeface="Average" panose="02000503040000020003"/>
                          <a:sym typeface="Average" panose="02000503040000020003"/>
                        </a:rPr>
                        <a:t>Faculty of Engineering</a:t>
                      </a:r>
                      <a:endParaRPr sz="2000">
                        <a:solidFill>
                          <a:srgbClr val="FFFFFF"/>
                        </a:solidFill>
                        <a:latin typeface="Average" panose="02000503040000020003"/>
                        <a:ea typeface="Average" panose="02000503040000020003"/>
                        <a:cs typeface="Average" panose="02000503040000020003"/>
                        <a:sym typeface="Average" panose="02000503040000020003"/>
                      </a:endParaRPr>
                    </a:p>
                    <a:p>
                      <a:pPr marL="0" lvl="0" indent="0" algn="ctr" rtl="0">
                        <a:lnSpc>
                          <a:spcPct val="115000"/>
                        </a:lnSpc>
                        <a:spcBef>
                          <a:spcPts val="0"/>
                        </a:spcBef>
                        <a:spcAft>
                          <a:spcPts val="0"/>
                        </a:spcAft>
                        <a:buNone/>
                      </a:pPr>
                      <a:r>
                        <a:rPr lang="en-GB" sz="2000">
                          <a:solidFill>
                            <a:srgbClr val="FFFFFF"/>
                          </a:solidFill>
                          <a:latin typeface="Average" panose="02000503040000020003"/>
                          <a:ea typeface="Average" panose="02000503040000020003"/>
                          <a:cs typeface="Average" panose="02000503040000020003"/>
                          <a:sym typeface="Average" panose="02000503040000020003"/>
                        </a:rPr>
                        <a:t>B.Tech</a:t>
                      </a:r>
                      <a:endParaRPr sz="2000">
                        <a:solidFill>
                          <a:srgbClr val="FFFFFF"/>
                        </a:solidFill>
                        <a:latin typeface="Average" panose="02000503040000020003"/>
                        <a:ea typeface="Average" panose="02000503040000020003"/>
                        <a:cs typeface="Average" panose="02000503040000020003"/>
                        <a:sym typeface="Average" panose="02000503040000020003"/>
                      </a:endParaRPr>
                    </a:p>
                    <a:p>
                      <a:pPr marL="0" lvl="0" indent="0" algn="ctr" rtl="0">
                        <a:lnSpc>
                          <a:spcPct val="115000"/>
                        </a:lnSpc>
                        <a:spcBef>
                          <a:spcPts val="0"/>
                        </a:spcBef>
                        <a:spcAft>
                          <a:spcPts val="0"/>
                        </a:spcAft>
                        <a:buNone/>
                      </a:pPr>
                      <a:r>
                        <a:rPr lang="en-GB" sz="2000">
                          <a:solidFill>
                            <a:srgbClr val="FFFFFF"/>
                          </a:solidFill>
                          <a:latin typeface="Average" panose="02000503040000020003"/>
                          <a:ea typeface="Average" panose="02000503040000020003"/>
                          <a:cs typeface="Average" panose="02000503040000020003"/>
                          <a:sym typeface="Average" panose="02000503040000020003"/>
                        </a:rPr>
                        <a:t>PES University</a:t>
                      </a:r>
                      <a:endParaRPr sz="2000">
                        <a:solidFill>
                          <a:srgbClr val="FFFFFF"/>
                        </a:solidFill>
                        <a:latin typeface="Average" panose="02000503040000020003"/>
                        <a:ea typeface="Average" panose="02000503040000020003"/>
                        <a:cs typeface="Average" panose="02000503040000020003"/>
                        <a:sym typeface="Average" panose="02000503040000020003"/>
                      </a:endParaRPr>
                    </a:p>
                  </a:txBody>
                  <a:tcPr marL="91425" marR="91425" marT="91425" marB="91425"/>
                </a:tc>
                <a:tc>
                  <a:txBody>
                    <a:bodyPr/>
                    <a:lstStyle/>
                    <a:p>
                      <a:pPr marL="0" lvl="0" indent="0" algn="ctr" rtl="0">
                        <a:lnSpc>
                          <a:spcPct val="115000"/>
                        </a:lnSpc>
                        <a:spcBef>
                          <a:spcPts val="0"/>
                        </a:spcBef>
                        <a:spcAft>
                          <a:spcPts val="0"/>
                        </a:spcAft>
                        <a:buNone/>
                      </a:pPr>
                      <a:r>
                        <a:rPr lang="en-GB" sz="2000" b="1">
                          <a:solidFill>
                            <a:schemeClr val="dk1"/>
                          </a:solidFill>
                          <a:latin typeface="Average" panose="02000503040000020003"/>
                          <a:ea typeface="Average" panose="02000503040000020003"/>
                          <a:cs typeface="Average" panose="02000503040000020003"/>
                          <a:sym typeface="Average" panose="02000503040000020003"/>
                        </a:rPr>
                        <a:t>Prof. H R Vanamala</a:t>
                      </a:r>
                      <a:endParaRPr sz="2000" b="1">
                        <a:solidFill>
                          <a:schemeClr val="dk1"/>
                        </a:solidFill>
                        <a:latin typeface="Average" panose="02000503040000020003"/>
                        <a:ea typeface="Average" panose="02000503040000020003"/>
                        <a:cs typeface="Average" panose="02000503040000020003"/>
                        <a:sym typeface="Average" panose="02000503040000020003"/>
                      </a:endParaRPr>
                    </a:p>
                    <a:p>
                      <a:pPr marL="0" lvl="0" indent="0" algn="ctr" rtl="0">
                        <a:lnSpc>
                          <a:spcPct val="115000"/>
                        </a:lnSpc>
                        <a:spcBef>
                          <a:spcPts val="0"/>
                        </a:spcBef>
                        <a:spcAft>
                          <a:spcPts val="0"/>
                        </a:spcAft>
                        <a:buNone/>
                      </a:pPr>
                      <a:r>
                        <a:rPr lang="en-GB" sz="2000">
                          <a:solidFill>
                            <a:schemeClr val="dk1"/>
                          </a:solidFill>
                          <a:latin typeface="Average" panose="02000503040000020003"/>
                          <a:ea typeface="Average" panose="02000503040000020003"/>
                          <a:cs typeface="Average" panose="02000503040000020003"/>
                          <a:sym typeface="Average" panose="02000503040000020003"/>
                        </a:rPr>
                        <a:t>Associate Professor</a:t>
                      </a:r>
                      <a:endParaRPr sz="2000">
                        <a:solidFill>
                          <a:schemeClr val="dk1"/>
                        </a:solidFill>
                        <a:latin typeface="Average" panose="02000503040000020003"/>
                        <a:ea typeface="Average" panose="02000503040000020003"/>
                        <a:cs typeface="Average" panose="02000503040000020003"/>
                        <a:sym typeface="Average" panose="02000503040000020003"/>
                      </a:endParaRPr>
                    </a:p>
                    <a:p>
                      <a:pPr marL="0" lvl="0" indent="0" algn="ctr" rtl="0">
                        <a:lnSpc>
                          <a:spcPct val="115000"/>
                        </a:lnSpc>
                        <a:spcBef>
                          <a:spcPts val="0"/>
                        </a:spcBef>
                        <a:spcAft>
                          <a:spcPts val="0"/>
                        </a:spcAft>
                        <a:buNone/>
                      </a:pPr>
                      <a:r>
                        <a:rPr lang="en-GB" sz="2000">
                          <a:solidFill>
                            <a:schemeClr val="dk1"/>
                          </a:solidFill>
                          <a:latin typeface="Average" panose="02000503040000020003"/>
                          <a:ea typeface="Average" panose="02000503040000020003"/>
                          <a:cs typeface="Average" panose="02000503040000020003"/>
                          <a:sym typeface="Average" panose="02000503040000020003"/>
                        </a:rPr>
                        <a:t>Department of ECE</a:t>
                      </a:r>
                      <a:endParaRPr sz="2000">
                        <a:solidFill>
                          <a:schemeClr val="dk1"/>
                        </a:solidFill>
                        <a:latin typeface="Average" panose="02000503040000020003"/>
                        <a:ea typeface="Average" panose="02000503040000020003"/>
                        <a:cs typeface="Average" panose="02000503040000020003"/>
                        <a:sym typeface="Average" panose="02000503040000020003"/>
                      </a:endParaRPr>
                    </a:p>
                    <a:p>
                      <a:pPr marL="0" lvl="0" indent="0" algn="ctr" rtl="0">
                        <a:lnSpc>
                          <a:spcPct val="115000"/>
                        </a:lnSpc>
                        <a:spcBef>
                          <a:spcPts val="0"/>
                        </a:spcBef>
                        <a:spcAft>
                          <a:spcPts val="0"/>
                        </a:spcAft>
                        <a:buNone/>
                      </a:pPr>
                      <a:r>
                        <a:rPr lang="en-GB" sz="2000">
                          <a:solidFill>
                            <a:schemeClr val="dk1"/>
                          </a:solidFill>
                          <a:latin typeface="Average" panose="02000503040000020003"/>
                          <a:ea typeface="Average" panose="02000503040000020003"/>
                          <a:cs typeface="Average" panose="02000503040000020003"/>
                          <a:sym typeface="Average" panose="02000503040000020003"/>
                        </a:rPr>
                        <a:t>Faculty of Engineering</a:t>
                      </a:r>
                      <a:endParaRPr sz="2000">
                        <a:solidFill>
                          <a:schemeClr val="dk1"/>
                        </a:solidFill>
                        <a:latin typeface="Average" panose="02000503040000020003"/>
                        <a:ea typeface="Average" panose="02000503040000020003"/>
                        <a:cs typeface="Average" panose="02000503040000020003"/>
                        <a:sym typeface="Average" panose="02000503040000020003"/>
                      </a:endParaRPr>
                    </a:p>
                    <a:p>
                      <a:pPr marL="0" lvl="0" indent="0" algn="ctr" rtl="0">
                        <a:lnSpc>
                          <a:spcPct val="115000"/>
                        </a:lnSpc>
                        <a:spcBef>
                          <a:spcPts val="0"/>
                        </a:spcBef>
                        <a:spcAft>
                          <a:spcPts val="0"/>
                        </a:spcAft>
                        <a:buNone/>
                      </a:pPr>
                      <a:r>
                        <a:rPr lang="en-GB" sz="2000">
                          <a:solidFill>
                            <a:schemeClr val="dk1"/>
                          </a:solidFill>
                          <a:latin typeface="Average" panose="02000503040000020003"/>
                          <a:ea typeface="Average" panose="02000503040000020003"/>
                          <a:cs typeface="Average" panose="02000503040000020003"/>
                          <a:sym typeface="Average" panose="02000503040000020003"/>
                        </a:rPr>
                        <a:t>B.Tech</a:t>
                      </a:r>
                      <a:endParaRPr sz="2000">
                        <a:solidFill>
                          <a:schemeClr val="dk1"/>
                        </a:solidFill>
                        <a:latin typeface="Average" panose="02000503040000020003"/>
                        <a:ea typeface="Average" panose="02000503040000020003"/>
                        <a:cs typeface="Average" panose="02000503040000020003"/>
                        <a:sym typeface="Average" panose="02000503040000020003"/>
                      </a:endParaRPr>
                    </a:p>
                    <a:p>
                      <a:pPr marL="0" lvl="0" indent="0" algn="ctr" rtl="0">
                        <a:lnSpc>
                          <a:spcPct val="115000"/>
                        </a:lnSpc>
                        <a:spcBef>
                          <a:spcPts val="0"/>
                        </a:spcBef>
                        <a:spcAft>
                          <a:spcPts val="0"/>
                        </a:spcAft>
                        <a:buClr>
                          <a:schemeClr val="dk1"/>
                        </a:buClr>
                        <a:buSzPts val="1100"/>
                        <a:buFont typeface="Arial" panose="020B0604020202020204"/>
                        <a:buNone/>
                      </a:pPr>
                      <a:r>
                        <a:rPr lang="en-GB" sz="2000">
                          <a:solidFill>
                            <a:schemeClr val="dk1"/>
                          </a:solidFill>
                          <a:latin typeface="Average" panose="02000503040000020003"/>
                          <a:ea typeface="Average" panose="02000503040000020003"/>
                          <a:cs typeface="Average" panose="02000503040000020003"/>
                          <a:sym typeface="Average" panose="02000503040000020003"/>
                        </a:rPr>
                        <a:t>PES University</a:t>
                      </a:r>
                      <a:endParaRPr sz="2000">
                        <a:solidFill>
                          <a:schemeClr val="dk1"/>
                        </a:solidFill>
                        <a:latin typeface="Average" panose="02000503040000020003"/>
                        <a:ea typeface="Average" panose="02000503040000020003"/>
                        <a:cs typeface="Average" panose="02000503040000020003"/>
                        <a:sym typeface="Average" panose="02000503040000020003"/>
                      </a:endParaRPr>
                    </a:p>
                  </a:txBody>
                  <a:tcPr marL="91425" marR="91425" marT="91425" marB="91425"/>
                </a:tc>
              </a:tr>
            </a:tbl>
          </a:graphicData>
        </a:graphic>
      </p:graphicFrame>
      <p:sp>
        <p:nvSpPr>
          <p:cNvPr id="80" name="Google Shape;80;p15"/>
          <p:cNvSpPr txBox="1"/>
          <p:nvPr/>
        </p:nvSpPr>
        <p:spPr>
          <a:xfrm>
            <a:off x="311700" y="4672975"/>
            <a:ext cx="18909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Average" panose="02000503040000020003"/>
                <a:ea typeface="Average" panose="02000503040000020003"/>
                <a:cs typeface="Average" panose="02000503040000020003"/>
                <a:sym typeface="Average" panose="02000503040000020003"/>
              </a:rPr>
              <a:t>Paper Id: 415</a:t>
            </a:r>
            <a:endParaRPr>
              <a:solidFill>
                <a:srgbClr val="FFFFFF"/>
              </a:solidFill>
              <a:latin typeface="Average" panose="02000503040000020003"/>
              <a:ea typeface="Average" panose="02000503040000020003"/>
              <a:cs typeface="Average" panose="02000503040000020003"/>
              <a:sym typeface="Average" panose="02000503040000020003"/>
            </a:endParaRPr>
          </a:p>
          <a:p>
            <a:pPr marL="0" lvl="0" indent="0" algn="l" rtl="0">
              <a:spcBef>
                <a:spcPts val="0"/>
              </a:spcBef>
              <a:spcAft>
                <a:spcPts val="0"/>
              </a:spcAft>
              <a:buNone/>
            </a:pPr>
            <a:endParaRPr>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324" name="Shape 324"/>
        <p:cNvGrpSpPr/>
        <p:nvPr/>
      </p:nvGrpSpPr>
      <p:grpSpPr>
        <a:xfrm>
          <a:off x="0" y="0"/>
          <a:ext cx="0" cy="0"/>
          <a:chOff x="0" y="0"/>
          <a:chExt cx="0" cy="0"/>
        </a:xfrm>
      </p:grpSpPr>
      <p:sp>
        <p:nvSpPr>
          <p:cNvPr id="325" name="Google Shape;325;p42"/>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Conclusion</a:t>
            </a:r>
            <a:endParaRPr lang="en-GB"/>
          </a:p>
        </p:txBody>
      </p:sp>
      <p:sp>
        <p:nvSpPr>
          <p:cNvPr id="326" name="Google Shape;326;p42"/>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04800" algn="just" rtl="0">
              <a:lnSpc>
                <a:spcPct val="150000"/>
              </a:lnSpc>
              <a:spcBef>
                <a:spcPts val="0"/>
              </a:spcBef>
              <a:spcAft>
                <a:spcPts val="0"/>
              </a:spcAft>
              <a:buClr>
                <a:schemeClr val="dk1"/>
              </a:buClr>
              <a:buSzPts val="1200"/>
              <a:buChar char="●"/>
            </a:pPr>
            <a:r>
              <a:rPr lang="en-GB" sz="1200">
                <a:solidFill>
                  <a:schemeClr val="dk1"/>
                </a:solidFill>
              </a:rPr>
              <a:t>A fire detection algorithm was developed for thermal videos which was successful in detecting hotspots and separating them from the regions which are in the safe zone. </a:t>
            </a:r>
            <a:endParaRPr sz="1200">
              <a:solidFill>
                <a:schemeClr val="dk1"/>
              </a:solidFill>
            </a:endParaRPr>
          </a:p>
          <a:p>
            <a:pPr marL="457200" lvl="0" indent="-304800" algn="just" rtl="0">
              <a:lnSpc>
                <a:spcPct val="150000"/>
              </a:lnSpc>
              <a:spcBef>
                <a:spcPts val="0"/>
              </a:spcBef>
              <a:spcAft>
                <a:spcPts val="0"/>
              </a:spcAft>
              <a:buClr>
                <a:schemeClr val="dk1"/>
              </a:buClr>
              <a:buSzPts val="1200"/>
              <a:buChar char="●"/>
            </a:pPr>
            <a:r>
              <a:rPr lang="en-GB" sz="1200">
                <a:solidFill>
                  <a:schemeClr val="dk1"/>
                </a:solidFill>
              </a:rPr>
              <a:t>Careful and thorough research and implementation of two of the most efficient human/object algorithms namely YOLOv2 and HOG was performed on thermal datasets. </a:t>
            </a:r>
            <a:endParaRPr sz="1200">
              <a:solidFill>
                <a:schemeClr val="dk1"/>
              </a:solidFill>
            </a:endParaRPr>
          </a:p>
          <a:p>
            <a:pPr marL="457200" lvl="0" indent="-304800" algn="just" rtl="0">
              <a:lnSpc>
                <a:spcPct val="150000"/>
              </a:lnSpc>
              <a:spcBef>
                <a:spcPts val="0"/>
              </a:spcBef>
              <a:spcAft>
                <a:spcPts val="0"/>
              </a:spcAft>
              <a:buClr>
                <a:schemeClr val="dk1"/>
              </a:buClr>
              <a:buSzPts val="1200"/>
              <a:buChar char="●"/>
            </a:pPr>
            <a:r>
              <a:rPr lang="en-GB" sz="1200">
                <a:solidFill>
                  <a:schemeClr val="dk1"/>
                </a:solidFill>
              </a:rPr>
              <a:t>The HOG algorithm proved to be significantly faster for thermal videos than the YOLOv2 but the detection rate for YOLOv2 was superior to that of HOG.  </a:t>
            </a:r>
            <a:endParaRPr sz="1200">
              <a:solidFill>
                <a:schemeClr val="dk1"/>
              </a:solidFill>
            </a:endParaRPr>
          </a:p>
          <a:p>
            <a:pPr marL="457200" lvl="0" indent="-304800" algn="just" rtl="0">
              <a:lnSpc>
                <a:spcPct val="150000"/>
              </a:lnSpc>
              <a:spcBef>
                <a:spcPts val="0"/>
              </a:spcBef>
              <a:spcAft>
                <a:spcPts val="0"/>
              </a:spcAft>
              <a:buClr>
                <a:schemeClr val="dk1"/>
              </a:buClr>
              <a:buSzPts val="1200"/>
              <a:buChar char="●"/>
            </a:pPr>
            <a:r>
              <a:rPr lang="en-GB" sz="1200">
                <a:solidFill>
                  <a:schemeClr val="dk1"/>
                </a:solidFill>
              </a:rPr>
              <a:t>This brought us to the conclusion that the HOG algorithm would be suitable for thermal video processing in our surveillance UAV since time is crucial and the detection rate is above par. </a:t>
            </a:r>
            <a:endParaRPr sz="1200">
              <a:solidFill>
                <a:schemeClr val="dk1"/>
              </a:solidFill>
            </a:endParaRPr>
          </a:p>
          <a:p>
            <a:pPr marL="457200" lvl="0" indent="0" algn="l" rtl="0">
              <a:lnSpc>
                <a:spcPct val="150000"/>
              </a:lnSpc>
              <a:spcBef>
                <a:spcPts val="0"/>
              </a:spcBef>
              <a:spcAft>
                <a:spcPts val="1600"/>
              </a:spcAft>
              <a:buNone/>
            </a:pPr>
            <a:endParaRPr sz="1200">
              <a:solidFill>
                <a:schemeClr val="dk1"/>
              </a:solidFill>
            </a:endParaRPr>
          </a:p>
        </p:txBody>
      </p:sp>
      <p:sp>
        <p:nvSpPr>
          <p:cNvPr id="327" name="Google Shape;327;p42"/>
          <p:cNvSpPr txBox="1"/>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solidFill>
                  <a:schemeClr val="dk1"/>
                </a:solidFill>
              </a:rPr>
            </a:fld>
            <a:endParaRPr>
              <a:solidFill>
                <a:schemeClr val="dk1"/>
              </a:solidFill>
            </a:endParaRPr>
          </a:p>
        </p:txBody>
      </p:sp>
      <p:sp>
        <p:nvSpPr>
          <p:cNvPr id="328" name="Google Shape;328;p42"/>
          <p:cNvSpPr txBox="1"/>
          <p:nvPr/>
        </p:nvSpPr>
        <p:spPr>
          <a:xfrm>
            <a:off x="311700" y="4672975"/>
            <a:ext cx="18909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latin typeface="Average" panose="02000503040000020003"/>
                <a:ea typeface="Average" panose="02000503040000020003"/>
                <a:cs typeface="Average" panose="02000503040000020003"/>
                <a:sym typeface="Average" panose="02000503040000020003"/>
              </a:rPr>
              <a:t>Paper Id: 415</a:t>
            </a:r>
            <a:endParaRPr>
              <a:solidFill>
                <a:schemeClr val="dk1"/>
              </a:solidFill>
              <a:latin typeface="Average" panose="02000503040000020003"/>
              <a:ea typeface="Average" panose="02000503040000020003"/>
              <a:cs typeface="Average" panose="02000503040000020003"/>
              <a:sym typeface="Average" panose="02000503040000020003"/>
            </a:endParaRPr>
          </a:p>
        </p:txBody>
      </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332" name="Shape 332"/>
        <p:cNvGrpSpPr/>
        <p:nvPr/>
      </p:nvGrpSpPr>
      <p:grpSpPr>
        <a:xfrm>
          <a:off x="0" y="0"/>
          <a:ext cx="0" cy="0"/>
          <a:chOff x="0" y="0"/>
          <a:chExt cx="0" cy="0"/>
        </a:xfrm>
      </p:grpSpPr>
      <p:sp>
        <p:nvSpPr>
          <p:cNvPr id="333" name="Google Shape;333;p43"/>
          <p:cNvSpPr txBox="1"/>
          <p:nvPr>
            <p:ph type="title"/>
          </p:nvPr>
        </p:nvSpPr>
        <p:spPr>
          <a:xfrm>
            <a:off x="361950" y="786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Future Works</a:t>
            </a:r>
            <a:endParaRPr lang="en-GB"/>
          </a:p>
        </p:txBody>
      </p:sp>
      <p:sp>
        <p:nvSpPr>
          <p:cNvPr id="334" name="Google Shape;334;p43"/>
          <p:cNvSpPr txBox="1"/>
          <p:nvPr>
            <p:ph type="body" idx="1"/>
          </p:nvPr>
        </p:nvSpPr>
        <p:spPr>
          <a:xfrm>
            <a:off x="311700" y="1433750"/>
            <a:ext cx="8520600" cy="3416400"/>
          </a:xfrm>
          <a:prstGeom prst="rect">
            <a:avLst/>
          </a:prstGeom>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Clr>
                <a:schemeClr val="dk1"/>
              </a:buClr>
              <a:buSzPts val="1200"/>
              <a:buChar char="●"/>
            </a:pPr>
            <a:r>
              <a:rPr lang="en-GB" sz="1200">
                <a:solidFill>
                  <a:schemeClr val="dk1"/>
                </a:solidFill>
              </a:rPr>
              <a:t>Our focus in the future will be to improve our model's performance on images and videos that do not contain the entire body of the person and in cases where only one profile of a person is visible, for example, presence of only the top view or side view of a person. </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en-GB" sz="1200">
                <a:solidFill>
                  <a:schemeClr val="dk1"/>
                </a:solidFill>
              </a:rPr>
              <a:t>We would like to experiment with more recent person localization models like YOLOv3 and other skeletal models. Different tracking algorithms will be researched in an attempt to achieve better accuracy. </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en-GB" sz="1200">
                <a:solidFill>
                  <a:schemeClr val="dk1"/>
                </a:solidFill>
              </a:rPr>
              <a:t>Designing a drone which is capable of resisting some amount of fire so that close surveillance is possible. Also, achieving maximum speed of the drone and making it autonomous is also an important feature which would highly benefit the </a:t>
            </a:r>
            <a:r>
              <a:rPr lang="en-GB" sz="1200">
                <a:solidFill>
                  <a:schemeClr val="dk1"/>
                </a:solidFill>
              </a:rPr>
              <a:t>paper</a:t>
            </a:r>
            <a:r>
              <a:rPr lang="en-GB" sz="1200">
                <a:solidFill>
                  <a:schemeClr val="dk1"/>
                </a:solidFill>
              </a:rPr>
              <a:t>. </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en-GB" sz="1200">
                <a:solidFill>
                  <a:schemeClr val="dk1"/>
                </a:solidFill>
              </a:rPr>
              <a:t>The drone can be equipped with possible fire extinguisher mechanism.</a:t>
            </a:r>
            <a:endParaRPr sz="1200">
              <a:solidFill>
                <a:schemeClr val="dk1"/>
              </a:solidFill>
            </a:endParaRPr>
          </a:p>
        </p:txBody>
      </p:sp>
      <p:sp>
        <p:nvSpPr>
          <p:cNvPr id="335" name="Google Shape;335;p43"/>
          <p:cNvSpPr txBox="1"/>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solidFill>
                  <a:schemeClr val="dk1"/>
                </a:solidFill>
              </a:rPr>
            </a:fld>
            <a:endParaRPr>
              <a:solidFill>
                <a:schemeClr val="dk1"/>
              </a:solidFill>
            </a:endParaRPr>
          </a:p>
        </p:txBody>
      </p:sp>
      <p:sp>
        <p:nvSpPr>
          <p:cNvPr id="336" name="Google Shape;336;p43"/>
          <p:cNvSpPr txBox="1"/>
          <p:nvPr/>
        </p:nvSpPr>
        <p:spPr>
          <a:xfrm>
            <a:off x="311700" y="4672975"/>
            <a:ext cx="18909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latin typeface="Average" panose="02000503040000020003"/>
                <a:ea typeface="Average" panose="02000503040000020003"/>
                <a:cs typeface="Average" panose="02000503040000020003"/>
                <a:sym typeface="Average" panose="02000503040000020003"/>
              </a:rPr>
              <a:t>Paper Id: 415</a:t>
            </a:r>
            <a:endParaRPr>
              <a:solidFill>
                <a:schemeClr val="dk1"/>
              </a:solidFill>
              <a:latin typeface="Average" panose="02000503040000020003"/>
              <a:ea typeface="Average" panose="02000503040000020003"/>
              <a:cs typeface="Average" panose="02000503040000020003"/>
              <a:sym typeface="Average" panose="02000503040000020003"/>
            </a:endParaRPr>
          </a:p>
        </p:txBody>
      </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340" name="Shape 340"/>
        <p:cNvGrpSpPr/>
        <p:nvPr/>
      </p:nvGrpSpPr>
      <p:grpSpPr>
        <a:xfrm>
          <a:off x="0" y="0"/>
          <a:ext cx="0" cy="0"/>
          <a:chOff x="0" y="0"/>
          <a:chExt cx="0" cy="0"/>
        </a:xfrm>
      </p:grpSpPr>
      <p:sp>
        <p:nvSpPr>
          <p:cNvPr id="341" name="Google Shape;341;p44"/>
          <p:cNvSpPr txBox="1"/>
          <p:nvPr>
            <p:ph type="title"/>
          </p:nvPr>
        </p:nvSpPr>
        <p:spPr>
          <a:xfrm>
            <a:off x="311700" y="1969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References</a:t>
            </a:r>
            <a:endParaRPr lang="en-GB"/>
          </a:p>
        </p:txBody>
      </p:sp>
      <p:sp>
        <p:nvSpPr>
          <p:cNvPr id="342" name="Google Shape;342;p44"/>
          <p:cNvSpPr txBox="1"/>
          <p:nvPr>
            <p:ph type="body" idx="1"/>
          </p:nvPr>
        </p:nvSpPr>
        <p:spPr>
          <a:xfrm>
            <a:off x="311700" y="724675"/>
            <a:ext cx="8520600" cy="34164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GB" sz="1100">
                <a:solidFill>
                  <a:schemeClr val="dk1"/>
                </a:solidFill>
              </a:rPr>
              <a:t>1.</a:t>
            </a:r>
            <a:r>
              <a:rPr lang="en-GB" sz="700">
                <a:solidFill>
                  <a:schemeClr val="dk1"/>
                </a:solidFill>
              </a:rPr>
              <a:t>     </a:t>
            </a:r>
            <a:r>
              <a:rPr lang="en-GB" sz="1100">
                <a:solidFill>
                  <a:schemeClr val="dk1"/>
                </a:solidFill>
              </a:rPr>
              <a:t>N. Dalal and B. Triggs, "Histograms of oriented gradients for human detection," 2005 IEEE Computer Society Conference on Computer Vision and Pattern Recognition (CVPR'05), San Diego, CA, USA, 2005, pp. 886-893 vol. 1.</a:t>
            </a:r>
            <a:endParaRPr sz="1100">
              <a:solidFill>
                <a:schemeClr val="dk1"/>
              </a:solidFill>
            </a:endParaRPr>
          </a:p>
          <a:p>
            <a:pPr marL="0" lvl="0" indent="0" algn="just" rtl="0">
              <a:lnSpc>
                <a:spcPct val="115000"/>
              </a:lnSpc>
              <a:spcBef>
                <a:spcPts val="0"/>
              </a:spcBef>
              <a:spcAft>
                <a:spcPts val="0"/>
              </a:spcAft>
              <a:buNone/>
            </a:pPr>
            <a:r>
              <a:rPr lang="en-GB" sz="1100">
                <a:solidFill>
                  <a:schemeClr val="dk1"/>
                </a:solidFill>
              </a:rPr>
              <a:t>2.</a:t>
            </a:r>
            <a:r>
              <a:rPr lang="en-GB" sz="700">
                <a:solidFill>
                  <a:schemeClr val="dk1"/>
                </a:solidFill>
              </a:rPr>
              <a:t>     </a:t>
            </a:r>
            <a:r>
              <a:rPr lang="en-GB" sz="1100">
                <a:solidFill>
                  <a:schemeClr val="dk1"/>
                </a:solidFill>
              </a:rPr>
              <a:t>N. Nguyen, D. Bui and X. Tran, "A Novel Hardware Architecture for Human Detection using HOG-SVM Co-Optimization," 2019 IEEE Asia Pacific Conference on Circuits and Systems (APCCAS), Bangkok, Thailand, 2019, pp. 33-36. </a:t>
            </a:r>
            <a:endParaRPr sz="1100">
              <a:solidFill>
                <a:schemeClr val="dk1"/>
              </a:solidFill>
            </a:endParaRPr>
          </a:p>
          <a:p>
            <a:pPr marL="0" lvl="0" indent="0" algn="just" rtl="0">
              <a:lnSpc>
                <a:spcPct val="115000"/>
              </a:lnSpc>
              <a:spcBef>
                <a:spcPts val="0"/>
              </a:spcBef>
              <a:spcAft>
                <a:spcPts val="0"/>
              </a:spcAft>
              <a:buNone/>
            </a:pPr>
            <a:r>
              <a:rPr lang="en-GB" sz="1100">
                <a:solidFill>
                  <a:schemeClr val="dk1"/>
                </a:solidFill>
              </a:rPr>
              <a:t>3.</a:t>
            </a:r>
            <a:r>
              <a:rPr lang="en-GB" sz="700">
                <a:solidFill>
                  <a:schemeClr val="dk1"/>
                </a:solidFill>
              </a:rPr>
              <a:t>     </a:t>
            </a:r>
            <a:r>
              <a:rPr lang="en-GB" sz="1100">
                <a:solidFill>
                  <a:schemeClr val="dk1"/>
                </a:solidFill>
              </a:rPr>
              <a:t>S. Ioffe and C. Szegedy. Batch normalization: Accelerating deep network training by reducing internal covariate shift.arXiv preprint arXiv:1502.03167, 2015</a:t>
            </a:r>
            <a:endParaRPr sz="1100">
              <a:solidFill>
                <a:schemeClr val="dk1"/>
              </a:solidFill>
            </a:endParaRPr>
          </a:p>
          <a:p>
            <a:pPr marL="0" lvl="0" indent="0" algn="just" rtl="0">
              <a:lnSpc>
                <a:spcPct val="115000"/>
              </a:lnSpc>
              <a:spcBef>
                <a:spcPts val="0"/>
              </a:spcBef>
              <a:spcAft>
                <a:spcPts val="0"/>
              </a:spcAft>
              <a:buNone/>
            </a:pPr>
            <a:r>
              <a:rPr lang="en-GB" sz="1100">
                <a:solidFill>
                  <a:schemeClr val="dk1"/>
                </a:solidFill>
              </a:rPr>
              <a:t>4.</a:t>
            </a:r>
            <a:r>
              <a:rPr lang="en-GB" sz="700">
                <a:solidFill>
                  <a:schemeClr val="dk1"/>
                </a:solidFill>
              </a:rPr>
              <a:t>     </a:t>
            </a:r>
            <a:r>
              <a:rPr lang="en-GB" sz="1100">
                <a:solidFill>
                  <a:schemeClr val="dk1"/>
                </a:solidFill>
              </a:rPr>
              <a:t>Joseph Redmon, Santosh Divvala, Ross Girshick, Ali Farhadi;  “You Only Look Once: Unified, Real-Time Object Detection”,The IEEE Conference on Computer Vision and Pattern Recognition (CVPR), 2016, pp. 779-788</a:t>
            </a:r>
            <a:endParaRPr sz="1100">
              <a:solidFill>
                <a:schemeClr val="dk1"/>
              </a:solidFill>
            </a:endParaRPr>
          </a:p>
          <a:p>
            <a:pPr marL="0" lvl="0" indent="0" algn="just" rtl="0">
              <a:lnSpc>
                <a:spcPct val="115000"/>
              </a:lnSpc>
              <a:spcBef>
                <a:spcPts val="0"/>
              </a:spcBef>
              <a:spcAft>
                <a:spcPts val="0"/>
              </a:spcAft>
              <a:buNone/>
            </a:pPr>
            <a:r>
              <a:rPr lang="en-GB" sz="1100">
                <a:solidFill>
                  <a:schemeClr val="dk1"/>
                </a:solidFill>
              </a:rPr>
              <a:t>5.</a:t>
            </a:r>
            <a:r>
              <a:rPr lang="en-GB" sz="700">
                <a:solidFill>
                  <a:schemeClr val="dk1"/>
                </a:solidFill>
              </a:rPr>
              <a:t>     </a:t>
            </a:r>
            <a:r>
              <a:rPr lang="en-GB" sz="1100">
                <a:solidFill>
                  <a:schemeClr val="dk1"/>
                </a:solidFill>
              </a:rPr>
              <a:t>C. Li, Y. Li, S. Wang and X. Zhang, "Moving Human Body Detection in Video Sequences," 2007 International Conference on Machine Learning and Cybernetics, Hong Kong, 2007, pp. 2188-2192.</a:t>
            </a:r>
            <a:endParaRPr sz="1100">
              <a:solidFill>
                <a:schemeClr val="dk1"/>
              </a:solidFill>
            </a:endParaRPr>
          </a:p>
          <a:p>
            <a:pPr marL="0" lvl="0" indent="0" algn="just" rtl="0">
              <a:lnSpc>
                <a:spcPct val="115000"/>
              </a:lnSpc>
              <a:spcBef>
                <a:spcPts val="0"/>
              </a:spcBef>
              <a:spcAft>
                <a:spcPts val="0"/>
              </a:spcAft>
              <a:buNone/>
            </a:pPr>
            <a:r>
              <a:rPr lang="en-GB" sz="1100">
                <a:solidFill>
                  <a:schemeClr val="dk1"/>
                </a:solidFill>
              </a:rPr>
              <a:t>6.</a:t>
            </a:r>
            <a:r>
              <a:rPr lang="en-GB" sz="700">
                <a:solidFill>
                  <a:schemeClr val="dk1"/>
                </a:solidFill>
              </a:rPr>
              <a:t>     </a:t>
            </a:r>
            <a:r>
              <a:rPr lang="en-GB" sz="1100">
                <a:solidFill>
                  <a:schemeClr val="dk1"/>
                </a:solidFill>
              </a:rPr>
              <a:t>Redmon, Joseph, and Ali Farhadi. "YOLO9000: better, faster, stronger." arXiv preprint (2017). </a:t>
            </a:r>
            <a:endParaRPr sz="1100">
              <a:solidFill>
                <a:schemeClr val="dk1"/>
              </a:solidFill>
            </a:endParaRPr>
          </a:p>
          <a:p>
            <a:pPr marL="0" lvl="0" indent="0" algn="just" rtl="0">
              <a:lnSpc>
                <a:spcPct val="115000"/>
              </a:lnSpc>
              <a:spcBef>
                <a:spcPts val="0"/>
              </a:spcBef>
              <a:spcAft>
                <a:spcPts val="0"/>
              </a:spcAft>
              <a:buNone/>
            </a:pPr>
            <a:r>
              <a:rPr lang="en-GB" sz="1100">
                <a:solidFill>
                  <a:schemeClr val="dk1"/>
                </a:solidFill>
              </a:rPr>
              <a:t>7.</a:t>
            </a:r>
            <a:r>
              <a:rPr lang="en-GB" sz="700">
                <a:solidFill>
                  <a:schemeClr val="dk1"/>
                </a:solidFill>
              </a:rPr>
              <a:t>     </a:t>
            </a:r>
            <a:r>
              <a:rPr lang="en-GB" sz="1100">
                <a:solidFill>
                  <a:schemeClr val="dk1"/>
                </a:solidFill>
              </a:rPr>
              <a:t>W. Lan, J. Dang, Y. Wang and S. Wang, "Pedestrian Detection Based on YOLO Network Model," 2018 IEEE International Conference on Mechatronics and Automation (ICMA), Changchun, 2018, pp. 1547-1551.</a:t>
            </a:r>
            <a:endParaRPr sz="1100">
              <a:solidFill>
                <a:schemeClr val="dk1"/>
              </a:solidFill>
            </a:endParaRPr>
          </a:p>
          <a:p>
            <a:pPr marL="0" lvl="0" indent="0" algn="just" rtl="0">
              <a:lnSpc>
                <a:spcPct val="115000"/>
              </a:lnSpc>
              <a:spcBef>
                <a:spcPts val="0"/>
              </a:spcBef>
              <a:spcAft>
                <a:spcPts val="0"/>
              </a:spcAft>
              <a:buNone/>
            </a:pPr>
            <a:r>
              <a:rPr lang="en-GB" sz="1100">
                <a:solidFill>
                  <a:schemeClr val="dk1"/>
                </a:solidFill>
              </a:rPr>
              <a:t>8.</a:t>
            </a:r>
            <a:r>
              <a:rPr lang="en-GB" sz="700">
                <a:solidFill>
                  <a:schemeClr val="dk1"/>
                </a:solidFill>
              </a:rPr>
              <a:t>     </a:t>
            </a:r>
            <a:r>
              <a:rPr lang="en-GB" sz="1100">
                <a:solidFill>
                  <a:schemeClr val="dk1"/>
                </a:solidFill>
              </a:rPr>
              <a:t>C. Zhao and B. Chen, "Real-Time Pedestrian Detection Based on Improved YOLO Model," 2019 11th International Conference on Intelligent Human-Machine Systems and Cybernetics (IHMSC), Hangzhou, China, 2019, pp. 25-28.</a:t>
            </a:r>
            <a:endParaRPr sz="1100">
              <a:solidFill>
                <a:schemeClr val="dk1"/>
              </a:solidFill>
            </a:endParaRPr>
          </a:p>
          <a:p>
            <a:pPr marL="0" lvl="0" indent="0" algn="just" rtl="0">
              <a:lnSpc>
                <a:spcPct val="115000"/>
              </a:lnSpc>
              <a:spcBef>
                <a:spcPts val="0"/>
              </a:spcBef>
              <a:spcAft>
                <a:spcPts val="0"/>
              </a:spcAft>
              <a:buClr>
                <a:schemeClr val="dk1"/>
              </a:buClr>
              <a:buSzPts val="1100"/>
              <a:buFont typeface="Arial" panose="020B0604020202020204"/>
              <a:buNone/>
            </a:pPr>
            <a:r>
              <a:rPr lang="en-GB" sz="1100">
                <a:solidFill>
                  <a:schemeClr val="dk1"/>
                </a:solidFill>
              </a:rPr>
              <a:t>9.</a:t>
            </a:r>
            <a:r>
              <a:rPr lang="en-GB" sz="700">
                <a:solidFill>
                  <a:schemeClr val="dk1"/>
                </a:solidFill>
              </a:rPr>
              <a:t>     </a:t>
            </a:r>
            <a:r>
              <a:rPr lang="en-GB" sz="1100">
                <a:solidFill>
                  <a:schemeClr val="dk1"/>
                </a:solidFill>
              </a:rPr>
              <a:t>G. Ding, Q. Wu, L. Zhang, Y. Lin, T. A. Tsiftsis and Y. Yao, "An Amateur Drone Surveillance System Based on the Cognitive Internet of Things," in IEEE Communications Magazine, vol. 56, no. 1, pp. 29-35, Jan. 2018.</a:t>
            </a:r>
            <a:endParaRPr sz="1100">
              <a:solidFill>
                <a:schemeClr val="dk1"/>
              </a:solidFill>
            </a:endParaRPr>
          </a:p>
        </p:txBody>
      </p:sp>
      <p:sp>
        <p:nvSpPr>
          <p:cNvPr id="343" name="Google Shape;343;p44"/>
          <p:cNvSpPr txBox="1"/>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solidFill>
                  <a:schemeClr val="dk1"/>
                </a:solidFill>
              </a:rPr>
            </a:fld>
            <a:endParaRPr>
              <a:solidFill>
                <a:schemeClr val="dk1"/>
              </a:solidFill>
            </a:endParaRPr>
          </a:p>
        </p:txBody>
      </p:sp>
      <p:sp>
        <p:nvSpPr>
          <p:cNvPr id="344" name="Google Shape;344;p44"/>
          <p:cNvSpPr txBox="1"/>
          <p:nvPr/>
        </p:nvSpPr>
        <p:spPr>
          <a:xfrm>
            <a:off x="311700" y="4672975"/>
            <a:ext cx="18909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latin typeface="Average" panose="02000503040000020003"/>
                <a:ea typeface="Average" panose="02000503040000020003"/>
                <a:cs typeface="Average" panose="02000503040000020003"/>
                <a:sym typeface="Average" panose="02000503040000020003"/>
              </a:rPr>
              <a:t>Paper Id: 415</a:t>
            </a:r>
            <a:endParaRPr>
              <a:solidFill>
                <a:schemeClr val="dk1"/>
              </a:solidFill>
              <a:latin typeface="Average" panose="02000503040000020003"/>
              <a:ea typeface="Average" panose="02000503040000020003"/>
              <a:cs typeface="Average" panose="02000503040000020003"/>
              <a:sym typeface="Average" panose="02000503040000020003"/>
            </a:endParaRPr>
          </a:p>
        </p:txBody>
      </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348" name="Shape 348"/>
        <p:cNvGrpSpPr/>
        <p:nvPr/>
      </p:nvGrpSpPr>
      <p:grpSpPr>
        <a:xfrm>
          <a:off x="0" y="0"/>
          <a:ext cx="0" cy="0"/>
          <a:chOff x="0" y="0"/>
          <a:chExt cx="0" cy="0"/>
        </a:xfrm>
      </p:grpSpPr>
      <p:sp>
        <p:nvSpPr>
          <p:cNvPr id="349" name="Google Shape;349;p45"/>
          <p:cNvSpPr txBox="1"/>
          <p:nvPr>
            <p:ph type="title"/>
          </p:nvPr>
        </p:nvSpPr>
        <p:spPr>
          <a:xfrm>
            <a:off x="311700" y="2211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References</a:t>
            </a:r>
            <a:endParaRPr lang="en-GB"/>
          </a:p>
        </p:txBody>
      </p:sp>
      <p:sp>
        <p:nvSpPr>
          <p:cNvPr id="350" name="Google Shape;350;p45"/>
          <p:cNvSpPr txBox="1"/>
          <p:nvPr>
            <p:ph type="body" idx="1"/>
          </p:nvPr>
        </p:nvSpPr>
        <p:spPr>
          <a:xfrm>
            <a:off x="311700" y="793850"/>
            <a:ext cx="8520600" cy="39744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GB" sz="1100">
                <a:solidFill>
                  <a:schemeClr val="dk1"/>
                </a:solidFill>
              </a:rPr>
              <a:t>10.</a:t>
            </a:r>
            <a:r>
              <a:rPr lang="en-GB" sz="700">
                <a:solidFill>
                  <a:schemeClr val="dk1"/>
                </a:solidFill>
              </a:rPr>
              <a:t>  </a:t>
            </a:r>
            <a:r>
              <a:rPr lang="en-GB" sz="1100">
                <a:solidFill>
                  <a:schemeClr val="dk1"/>
                </a:solidFill>
              </a:rPr>
              <a:t>Ambuj Kumar, Bilal Muhammad, "On how internet of drones is going to revolutionise the technology application and business paradigms", Wireless Personal Multimedia Communications (WPMC) 2018 21st International Symposium on, pp. 405-410, 2018.</a:t>
            </a:r>
            <a:endParaRPr sz="1100">
              <a:solidFill>
                <a:schemeClr val="dk1"/>
              </a:solidFill>
            </a:endParaRPr>
          </a:p>
          <a:p>
            <a:pPr marL="0" lvl="0" indent="0" algn="just" rtl="0">
              <a:lnSpc>
                <a:spcPct val="115000"/>
              </a:lnSpc>
              <a:spcBef>
                <a:spcPts val="0"/>
              </a:spcBef>
              <a:spcAft>
                <a:spcPts val="0"/>
              </a:spcAft>
              <a:buNone/>
            </a:pPr>
            <a:r>
              <a:rPr lang="en-GB" sz="1100">
                <a:solidFill>
                  <a:schemeClr val="dk1"/>
                </a:solidFill>
              </a:rPr>
              <a:t>11.</a:t>
            </a:r>
            <a:r>
              <a:rPr lang="en-GB" sz="700">
                <a:solidFill>
                  <a:schemeClr val="dk1"/>
                </a:solidFill>
              </a:rPr>
              <a:t>  </a:t>
            </a:r>
            <a:r>
              <a:rPr lang="en-GB" sz="1100">
                <a:solidFill>
                  <a:schemeClr val="dk1"/>
                </a:solidFill>
              </a:rPr>
              <a:t>L. Meier, P. Tanskanen, F. Fraundorfer and M. Pollefeys, "PIXHAWK: A system for autonomous flight using onboard computer vision," 2011 IEEE International Conference on Robotics and Automation, Shanghai, 2011, pp. 2992-2997.</a:t>
            </a:r>
            <a:endParaRPr sz="1100">
              <a:solidFill>
                <a:schemeClr val="dk1"/>
              </a:solidFill>
            </a:endParaRPr>
          </a:p>
          <a:p>
            <a:pPr marL="0" lvl="0" indent="0" algn="just" rtl="0">
              <a:lnSpc>
                <a:spcPct val="115000"/>
              </a:lnSpc>
              <a:spcBef>
                <a:spcPts val="0"/>
              </a:spcBef>
              <a:spcAft>
                <a:spcPts val="0"/>
              </a:spcAft>
              <a:buNone/>
            </a:pPr>
            <a:r>
              <a:rPr lang="en-GB" sz="1100">
                <a:solidFill>
                  <a:schemeClr val="dk1"/>
                </a:solidFill>
              </a:rPr>
              <a:t>12.</a:t>
            </a:r>
            <a:r>
              <a:rPr lang="en-GB" sz="700">
                <a:solidFill>
                  <a:schemeClr val="dk1"/>
                </a:solidFill>
              </a:rPr>
              <a:t>  </a:t>
            </a:r>
            <a:r>
              <a:rPr lang="en-GB" sz="1100">
                <a:solidFill>
                  <a:schemeClr val="dk1"/>
                </a:solidFill>
              </a:rPr>
              <a:t>L. Feng and Q. Fangchao, "Research on the Hardware Structure Characteristics and EKF Filtering Algorithm of the Autopilot PIXHAWK," 2016 Sixth International Conference on Instrumentation &amp; Measurement, Computer, Communication and Control (IMCCC), Harbin, 2016, pp. 228-231.</a:t>
            </a:r>
            <a:endParaRPr sz="1100">
              <a:solidFill>
                <a:schemeClr val="dk1"/>
              </a:solidFill>
            </a:endParaRPr>
          </a:p>
          <a:p>
            <a:pPr marL="0" lvl="0" indent="0" algn="just" rtl="0">
              <a:lnSpc>
                <a:spcPct val="115000"/>
              </a:lnSpc>
              <a:spcBef>
                <a:spcPts val="0"/>
              </a:spcBef>
              <a:spcAft>
                <a:spcPts val="0"/>
              </a:spcAft>
              <a:buNone/>
            </a:pPr>
            <a:r>
              <a:rPr lang="en-GB" sz="1100">
                <a:solidFill>
                  <a:schemeClr val="dk1"/>
                </a:solidFill>
              </a:rPr>
              <a:t>13.</a:t>
            </a:r>
            <a:r>
              <a:rPr lang="en-GB" sz="700">
                <a:solidFill>
                  <a:schemeClr val="dk1"/>
                </a:solidFill>
              </a:rPr>
              <a:t>  </a:t>
            </a:r>
            <a:r>
              <a:rPr lang="en-GB" sz="1100">
                <a:solidFill>
                  <a:schemeClr val="dk1"/>
                </a:solidFill>
              </a:rPr>
              <a:t>K. Mizuno, Y. Terachi, K. Takagi, S. Izumi, H. Kawaguchi and M. Yoshimoto, "Architectural Study of HOG Feature Extraction Processor for Real-Time Object Detection," 2012 IEEE Workshop on Signal Processing Systems, Quebec City, QC, 2012, pp. 197-202.</a:t>
            </a:r>
            <a:endParaRPr sz="1100">
              <a:solidFill>
                <a:schemeClr val="dk1"/>
              </a:solidFill>
            </a:endParaRPr>
          </a:p>
          <a:p>
            <a:pPr marL="0" lvl="0" indent="0" algn="just" rtl="0">
              <a:lnSpc>
                <a:spcPct val="115000"/>
              </a:lnSpc>
              <a:spcBef>
                <a:spcPts val="0"/>
              </a:spcBef>
              <a:spcAft>
                <a:spcPts val="0"/>
              </a:spcAft>
              <a:buNone/>
            </a:pPr>
            <a:r>
              <a:rPr lang="en-GB" sz="1100">
                <a:solidFill>
                  <a:schemeClr val="dk1"/>
                </a:solidFill>
              </a:rPr>
              <a:t>14.</a:t>
            </a:r>
            <a:r>
              <a:rPr lang="en-GB" sz="700">
                <a:solidFill>
                  <a:schemeClr val="dk1"/>
                </a:solidFill>
              </a:rPr>
              <a:t>  </a:t>
            </a:r>
            <a:r>
              <a:rPr lang="en-GB" sz="1100">
                <a:solidFill>
                  <a:schemeClr val="dk1"/>
                </a:solidFill>
              </a:rPr>
              <a:t>L. Weixing, S. Haijun, P. Feng, G. Qi and Q. Bin, "A fast pedestrian detection via modified HOG feature," 2015 34th Chinese Control Conference (CCC), Hangzhou, 2015, pp. 3870-3873.</a:t>
            </a:r>
            <a:endParaRPr sz="1100">
              <a:solidFill>
                <a:schemeClr val="dk1"/>
              </a:solidFill>
            </a:endParaRPr>
          </a:p>
          <a:p>
            <a:pPr marL="0" lvl="0" indent="0" algn="just" rtl="0">
              <a:lnSpc>
                <a:spcPct val="115000"/>
              </a:lnSpc>
              <a:spcBef>
                <a:spcPts val="0"/>
              </a:spcBef>
              <a:spcAft>
                <a:spcPts val="0"/>
              </a:spcAft>
              <a:buNone/>
            </a:pPr>
            <a:r>
              <a:rPr lang="en-GB" sz="1100">
                <a:solidFill>
                  <a:schemeClr val="dk1"/>
                </a:solidFill>
              </a:rPr>
              <a:t>15.</a:t>
            </a:r>
            <a:r>
              <a:rPr lang="en-GB" sz="700">
                <a:solidFill>
                  <a:schemeClr val="dk1"/>
                </a:solidFill>
              </a:rPr>
              <a:t>  </a:t>
            </a:r>
            <a:r>
              <a:rPr lang="en-GB" sz="1100">
                <a:solidFill>
                  <a:schemeClr val="dk1"/>
                </a:solidFill>
              </a:rPr>
              <a:t>S. Kim and K. Cho, "Trade-off between accuracy and speed for pedestrian detection using HOG feature," 2013 IEEE Third International Conference on Consumer Electronics ¿ Berlin (ICCE-Berlin), Berlin, 2013, pp. 207-209.</a:t>
            </a:r>
            <a:endParaRPr sz="1100">
              <a:solidFill>
                <a:schemeClr val="dk1"/>
              </a:solidFill>
            </a:endParaRPr>
          </a:p>
          <a:p>
            <a:pPr marL="0" lvl="0" indent="0" algn="just" rtl="0">
              <a:lnSpc>
                <a:spcPct val="115000"/>
              </a:lnSpc>
              <a:spcBef>
                <a:spcPts val="0"/>
              </a:spcBef>
              <a:spcAft>
                <a:spcPts val="0"/>
              </a:spcAft>
              <a:buNone/>
            </a:pPr>
            <a:r>
              <a:rPr lang="en-GB" sz="1100">
                <a:solidFill>
                  <a:schemeClr val="dk1"/>
                </a:solidFill>
              </a:rPr>
              <a:t>16.</a:t>
            </a:r>
            <a:r>
              <a:rPr lang="en-GB" sz="700">
                <a:solidFill>
                  <a:schemeClr val="dk1"/>
                </a:solidFill>
              </a:rPr>
              <a:t>  </a:t>
            </a:r>
            <a:r>
              <a:rPr lang="en-GB" sz="1100">
                <a:solidFill>
                  <a:schemeClr val="dk1"/>
                </a:solidFill>
              </a:rPr>
              <a:t>P. Tumas, A. Jonkus and A. Serackis, "Acceleration of HOG based pedestrian detection in FIR camera video stream," 2018 Open Conference of Electrical, Electronic and Information Sciences (eStream), Vilnius, 2018, pp. 1-4</a:t>
            </a:r>
            <a:endParaRPr sz="1100">
              <a:solidFill>
                <a:schemeClr val="dk1"/>
              </a:solidFill>
            </a:endParaRPr>
          </a:p>
          <a:p>
            <a:pPr marL="0" lvl="0" indent="0" algn="just" rtl="0">
              <a:lnSpc>
                <a:spcPct val="115000"/>
              </a:lnSpc>
              <a:spcBef>
                <a:spcPts val="0"/>
              </a:spcBef>
              <a:spcAft>
                <a:spcPts val="0"/>
              </a:spcAft>
              <a:buNone/>
            </a:pPr>
            <a:r>
              <a:rPr lang="en-GB" sz="1200">
                <a:solidFill>
                  <a:schemeClr val="dk1"/>
                </a:solidFill>
              </a:rPr>
              <a:t>1</a:t>
            </a:r>
            <a:r>
              <a:rPr lang="en-GB" sz="1100">
                <a:solidFill>
                  <a:schemeClr val="dk1"/>
                </a:solidFill>
              </a:rPr>
              <a:t>7. K. Jo, J. Im, J. Kim and D. Kim, "A real-time multi-class multi-object tracker using YOLOv2," 2017 IEEE International Conference on Signal and Image Processing Applications (ICSIPA), Kuching, 2017, pp. 507-511.</a:t>
            </a:r>
            <a:endParaRPr sz="1100">
              <a:solidFill>
                <a:schemeClr val="dk1"/>
              </a:solidFill>
            </a:endParaRPr>
          </a:p>
        </p:txBody>
      </p:sp>
      <p:sp>
        <p:nvSpPr>
          <p:cNvPr id="351" name="Google Shape;351;p45"/>
          <p:cNvSpPr txBox="1"/>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solidFill>
                  <a:schemeClr val="dk1"/>
                </a:solidFill>
              </a:rPr>
            </a:fld>
            <a:endParaRPr>
              <a:solidFill>
                <a:schemeClr val="dk1"/>
              </a:solidFill>
            </a:endParaRPr>
          </a:p>
        </p:txBody>
      </p:sp>
      <p:sp>
        <p:nvSpPr>
          <p:cNvPr id="352" name="Google Shape;352;p45"/>
          <p:cNvSpPr txBox="1"/>
          <p:nvPr/>
        </p:nvSpPr>
        <p:spPr>
          <a:xfrm>
            <a:off x="311700" y="4672975"/>
            <a:ext cx="18909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latin typeface="Average" panose="02000503040000020003"/>
                <a:ea typeface="Average" panose="02000503040000020003"/>
                <a:cs typeface="Average" panose="02000503040000020003"/>
                <a:sym typeface="Average" panose="02000503040000020003"/>
              </a:rPr>
              <a:t>Paper Id: 415</a:t>
            </a:r>
            <a:endParaRPr>
              <a:solidFill>
                <a:schemeClr val="dk1"/>
              </a:solidFill>
              <a:latin typeface="Average" panose="02000503040000020003"/>
              <a:ea typeface="Average" panose="02000503040000020003"/>
              <a:cs typeface="Average" panose="02000503040000020003"/>
              <a:sym typeface="Average" panose="02000503040000020003"/>
            </a:endParaRPr>
          </a:p>
        </p:txBody>
      </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356" name="Shape 356"/>
        <p:cNvGrpSpPr/>
        <p:nvPr/>
      </p:nvGrpSpPr>
      <p:grpSpPr>
        <a:xfrm>
          <a:off x="0" y="0"/>
          <a:ext cx="0" cy="0"/>
          <a:chOff x="0" y="0"/>
          <a:chExt cx="0" cy="0"/>
        </a:xfrm>
      </p:grpSpPr>
      <p:sp>
        <p:nvSpPr>
          <p:cNvPr id="357" name="Google Shape;357;p46"/>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References</a:t>
            </a:r>
            <a:endParaRPr lang="en-GB"/>
          </a:p>
          <a:p>
            <a:pPr marL="0" lvl="0" indent="0" algn="l" rtl="0">
              <a:spcBef>
                <a:spcPts val="0"/>
              </a:spcBef>
              <a:spcAft>
                <a:spcPts val="0"/>
              </a:spcAft>
              <a:buNone/>
            </a:pPr>
          </a:p>
        </p:txBody>
      </p:sp>
      <p:sp>
        <p:nvSpPr>
          <p:cNvPr id="358" name="Google Shape;358;p46"/>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Char char="●"/>
            </a:pPr>
            <a:r>
              <a:rPr lang="en-GB" sz="1200" u="sng">
                <a:solidFill>
                  <a:schemeClr val="dk1"/>
                </a:solidFill>
                <a:hlinkClick r:id="rId1"/>
              </a:rPr>
              <a:t>https://steadyhawk.com/the-blog/dronemapping</a:t>
            </a:r>
            <a:r>
              <a:rPr lang="en-GB" sz="1200">
                <a:solidFill>
                  <a:schemeClr val="dk1"/>
                </a:solidFill>
              </a:rPr>
              <a:t>  Drone mapping</a:t>
            </a:r>
            <a:endParaRPr sz="1200">
              <a:solidFill>
                <a:schemeClr val="dk1"/>
              </a:solidFill>
            </a:endParaRPr>
          </a:p>
          <a:p>
            <a:pPr marL="457200" lvl="0" indent="-304800" algn="l" rtl="0">
              <a:spcBef>
                <a:spcPts val="0"/>
              </a:spcBef>
              <a:spcAft>
                <a:spcPts val="0"/>
              </a:spcAft>
              <a:buClr>
                <a:schemeClr val="dk1"/>
              </a:buClr>
              <a:buSzPts val="1200"/>
              <a:buChar char="●"/>
            </a:pPr>
            <a:r>
              <a:rPr lang="en-GB" sz="1200" u="sng">
                <a:solidFill>
                  <a:schemeClr val="dk1"/>
                </a:solidFill>
                <a:hlinkClick r:id="rId2"/>
              </a:rPr>
              <a:t>https://gilscvblog.com/2014/05/15/an-easy-and-practical-guide-to-3d-reconstruction/</a:t>
            </a:r>
            <a:endParaRPr sz="1200">
              <a:solidFill>
                <a:schemeClr val="dk1"/>
              </a:solidFill>
            </a:endParaRPr>
          </a:p>
          <a:p>
            <a:pPr marL="457200" lvl="0" indent="-304800" algn="l" rtl="0">
              <a:spcBef>
                <a:spcPts val="0"/>
              </a:spcBef>
              <a:spcAft>
                <a:spcPts val="0"/>
              </a:spcAft>
              <a:buClr>
                <a:schemeClr val="dk1"/>
              </a:buClr>
              <a:buSzPts val="1200"/>
              <a:buChar char="●"/>
            </a:pPr>
            <a:r>
              <a:rPr lang="en-GB" sz="1200" u="sng">
                <a:solidFill>
                  <a:schemeClr val="dk1"/>
                </a:solidFill>
                <a:hlinkClick r:id="rId3"/>
              </a:rPr>
              <a:t>https://blog.dronedeploy.com/4-steps-for-making-an-excellent-3d-model-with-a-drone-25dc35f1df62</a:t>
            </a:r>
            <a:r>
              <a:rPr lang="en-GB" sz="1200">
                <a:solidFill>
                  <a:schemeClr val="dk1"/>
                </a:solidFill>
              </a:rPr>
              <a:t> Deploying a drone</a:t>
            </a:r>
            <a:endParaRPr sz="1200">
              <a:solidFill>
                <a:schemeClr val="dk1"/>
              </a:solidFill>
            </a:endParaRPr>
          </a:p>
          <a:p>
            <a:pPr marL="457200" lvl="0" indent="-304800" algn="l" rtl="0">
              <a:spcBef>
                <a:spcPts val="0"/>
              </a:spcBef>
              <a:spcAft>
                <a:spcPts val="0"/>
              </a:spcAft>
              <a:buClr>
                <a:schemeClr val="dk1"/>
              </a:buClr>
              <a:buSzPts val="1200"/>
              <a:buChar char="●"/>
            </a:pPr>
            <a:r>
              <a:rPr lang="en-GB" sz="1200" u="sng">
                <a:solidFill>
                  <a:schemeClr val="dk1"/>
                </a:solidFill>
                <a:hlinkClick r:id="rId4"/>
              </a:rPr>
              <a:t>https://opencv-python-tutroals.readthedocs.io/en/latest/py_tutorials/py_setup/py_setup_in_windows/py_setup_in_windows.html</a:t>
            </a:r>
            <a:r>
              <a:rPr lang="en-GB" sz="1200">
                <a:solidFill>
                  <a:schemeClr val="dk1"/>
                </a:solidFill>
              </a:rPr>
              <a:t> OpenCV installation</a:t>
            </a:r>
            <a:endParaRPr sz="1200">
              <a:solidFill>
                <a:schemeClr val="dk1"/>
              </a:solidFill>
            </a:endParaRPr>
          </a:p>
          <a:p>
            <a:pPr marL="457200" lvl="0" indent="-304800" algn="l" rtl="0">
              <a:spcBef>
                <a:spcPts val="0"/>
              </a:spcBef>
              <a:spcAft>
                <a:spcPts val="0"/>
              </a:spcAft>
              <a:buClr>
                <a:schemeClr val="dk1"/>
              </a:buClr>
              <a:buSzPts val="1200"/>
              <a:buChar char="●"/>
            </a:pPr>
            <a:r>
              <a:rPr lang="en-GB" sz="1200" u="sng">
                <a:solidFill>
                  <a:schemeClr val="dk1"/>
                </a:solidFill>
                <a:hlinkClick r:id="rId5"/>
              </a:rPr>
              <a:t>https://sourceforge.net/</a:t>
            </a:r>
            <a:r>
              <a:rPr lang="en-GB" sz="1200" u="sng">
                <a:solidFill>
                  <a:schemeClr val="dk1"/>
                </a:solidFill>
                <a:hlinkClick r:id="rId5"/>
              </a:rPr>
              <a:t>project</a:t>
            </a:r>
            <a:r>
              <a:rPr lang="en-GB" sz="1200" u="sng">
                <a:solidFill>
                  <a:schemeClr val="dk1"/>
                </a:solidFill>
                <a:hlinkClick r:id="rId5"/>
              </a:rPr>
              <a:t>s/numpy/files/NumPy/1.7.1/numpy-1.7.1-win32-superpack-python2.7.exe/download</a:t>
            </a:r>
            <a:r>
              <a:rPr lang="en-GB" sz="1200">
                <a:solidFill>
                  <a:schemeClr val="dk1"/>
                </a:solidFill>
              </a:rPr>
              <a:t> Numpy installation</a:t>
            </a:r>
            <a:endParaRPr sz="1200">
              <a:solidFill>
                <a:schemeClr val="dk1"/>
              </a:solidFill>
            </a:endParaRPr>
          </a:p>
          <a:p>
            <a:pPr marL="457200" lvl="0" indent="-304800" algn="l" rtl="0">
              <a:spcBef>
                <a:spcPts val="0"/>
              </a:spcBef>
              <a:spcAft>
                <a:spcPts val="0"/>
              </a:spcAft>
              <a:buClr>
                <a:schemeClr val="dk1"/>
              </a:buClr>
              <a:buSzPts val="1200"/>
              <a:buChar char="●"/>
            </a:pPr>
            <a:r>
              <a:rPr lang="en-GB" sz="1200" u="sng">
                <a:solidFill>
                  <a:schemeClr val="dk1"/>
                </a:solidFill>
                <a:hlinkClick r:id="rId6"/>
              </a:rPr>
              <a:t>http://vcipl-okstate.org/pbvs/bench/</a:t>
            </a:r>
            <a:r>
              <a:rPr lang="en-GB" sz="1200">
                <a:solidFill>
                  <a:schemeClr val="dk1"/>
                </a:solidFill>
              </a:rPr>
              <a:t> - OTCBVS Benchmark Dataset Collection</a:t>
            </a:r>
            <a:endParaRPr sz="1200" u="sng">
              <a:solidFill>
                <a:schemeClr val="dk1"/>
              </a:solidFill>
            </a:endParaRPr>
          </a:p>
          <a:p>
            <a:pPr marL="457200" lvl="0" indent="-304800" algn="l" rtl="0">
              <a:spcBef>
                <a:spcPts val="0"/>
              </a:spcBef>
              <a:spcAft>
                <a:spcPts val="0"/>
              </a:spcAft>
              <a:buClr>
                <a:schemeClr val="dk1"/>
              </a:buClr>
              <a:buSzPts val="1200"/>
              <a:buChar char="●"/>
            </a:pPr>
            <a:r>
              <a:rPr lang="en-GB" sz="1200" u="sng">
                <a:solidFill>
                  <a:schemeClr val="dk1"/>
                </a:solidFill>
                <a:hlinkClick r:id="rId7"/>
              </a:rPr>
              <a:t>https://www.pyimagesearch.com/2015/03/30/accessing-the-raspberry-pi-camera-with-opencv-and-python/</a:t>
            </a:r>
            <a:r>
              <a:rPr lang="en-GB" sz="1200">
                <a:solidFill>
                  <a:schemeClr val="dk1"/>
                </a:solidFill>
              </a:rPr>
              <a:t> - Interfacing the camera to the Pi and getting a live stream.</a:t>
            </a:r>
            <a:endParaRPr sz="1200">
              <a:solidFill>
                <a:schemeClr val="dk1"/>
              </a:solidFill>
            </a:endParaRPr>
          </a:p>
          <a:p>
            <a:pPr marL="457200" lvl="0" indent="-304800" algn="l" rtl="0">
              <a:spcBef>
                <a:spcPts val="0"/>
              </a:spcBef>
              <a:spcAft>
                <a:spcPts val="0"/>
              </a:spcAft>
              <a:buClr>
                <a:schemeClr val="dk1"/>
              </a:buClr>
              <a:buSzPts val="1200"/>
              <a:buChar char="●"/>
            </a:pPr>
            <a:r>
              <a:rPr lang="en-GB" sz="1200" u="sng">
                <a:solidFill>
                  <a:schemeClr val="dk1"/>
                </a:solidFill>
                <a:hlinkClick r:id="rId8"/>
              </a:rPr>
              <a:t>http://vcipl-okstate.org/pbvs/bench/Data/03/download.html</a:t>
            </a:r>
            <a:r>
              <a:rPr lang="en-GB" sz="1200">
                <a:solidFill>
                  <a:schemeClr val="dk1"/>
                </a:solidFill>
              </a:rPr>
              <a:t> - Dataset of thermal images</a:t>
            </a:r>
            <a:endParaRPr sz="1200">
              <a:solidFill>
                <a:schemeClr val="dk1"/>
              </a:solidFill>
            </a:endParaRPr>
          </a:p>
          <a:p>
            <a:pPr marL="457200" lvl="0" indent="-304800" algn="l" rtl="0">
              <a:spcBef>
                <a:spcPts val="0"/>
              </a:spcBef>
              <a:spcAft>
                <a:spcPts val="0"/>
              </a:spcAft>
              <a:buClr>
                <a:schemeClr val="dk1"/>
              </a:buClr>
              <a:buSzPts val="1200"/>
              <a:buChar char="●"/>
            </a:pPr>
            <a:r>
              <a:rPr lang="en-GB" sz="1200" u="sng">
                <a:solidFill>
                  <a:schemeClr val="dk1"/>
                </a:solidFill>
                <a:hlinkClick r:id="rId9"/>
              </a:rPr>
              <a:t>https://www.dslrpros.com/firefighting-drones.html</a:t>
            </a:r>
            <a:r>
              <a:rPr lang="en-GB" sz="1200">
                <a:solidFill>
                  <a:schemeClr val="dk1"/>
                </a:solidFill>
              </a:rPr>
              <a:t> Gaetting to know more on firefighting drones</a:t>
            </a:r>
            <a:endParaRPr sz="1200">
              <a:solidFill>
                <a:schemeClr val="dk1"/>
              </a:solidFill>
            </a:endParaRPr>
          </a:p>
        </p:txBody>
      </p:sp>
      <p:sp>
        <p:nvSpPr>
          <p:cNvPr id="359" name="Google Shape;359;p46"/>
          <p:cNvSpPr txBox="1"/>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solidFill>
                  <a:schemeClr val="dk1"/>
                </a:solidFill>
              </a:rPr>
            </a:fld>
            <a:endParaRPr>
              <a:solidFill>
                <a:schemeClr val="dk1"/>
              </a:solidFill>
            </a:endParaRPr>
          </a:p>
        </p:txBody>
      </p:sp>
      <p:sp>
        <p:nvSpPr>
          <p:cNvPr id="360" name="Google Shape;360;p46"/>
          <p:cNvSpPr txBox="1"/>
          <p:nvPr/>
        </p:nvSpPr>
        <p:spPr>
          <a:xfrm>
            <a:off x="311700" y="4672975"/>
            <a:ext cx="18909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latin typeface="Average" panose="02000503040000020003"/>
                <a:ea typeface="Average" panose="02000503040000020003"/>
                <a:cs typeface="Average" panose="02000503040000020003"/>
                <a:sym typeface="Average" panose="02000503040000020003"/>
              </a:rPr>
              <a:t>Paper Id: 415</a:t>
            </a:r>
            <a:endParaRPr>
              <a:solidFill>
                <a:schemeClr val="dk1"/>
              </a:solidFill>
              <a:latin typeface="Average" panose="02000503040000020003"/>
              <a:ea typeface="Average" panose="02000503040000020003"/>
              <a:cs typeface="Average" panose="02000503040000020003"/>
              <a:sym typeface="Average" panose="02000503040000020003"/>
            </a:endParaRPr>
          </a:p>
        </p:txBody>
      </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364" name="Shape 364"/>
        <p:cNvGrpSpPr/>
        <p:nvPr/>
      </p:nvGrpSpPr>
      <p:grpSpPr>
        <a:xfrm>
          <a:off x="0" y="0"/>
          <a:ext cx="0" cy="0"/>
          <a:chOff x="0" y="0"/>
          <a:chExt cx="0" cy="0"/>
        </a:xfrm>
      </p:grpSpPr>
      <p:sp>
        <p:nvSpPr>
          <p:cNvPr id="365" name="Google Shape;365;p47"/>
          <p:cNvSpPr txBox="1"/>
          <p:nvPr>
            <p:ph type="title"/>
          </p:nvPr>
        </p:nvSpPr>
        <p:spPr>
          <a:xfrm>
            <a:off x="311700" y="1568825"/>
            <a:ext cx="8520600" cy="123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7200" b="1"/>
              <a:t>THANK YOU</a:t>
            </a:r>
            <a:endParaRPr sz="7200" b="1"/>
          </a:p>
        </p:txBody>
      </p:sp>
      <p:sp>
        <p:nvSpPr>
          <p:cNvPr id="366" name="Google Shape;366;p47"/>
          <p:cNvSpPr txBox="1"/>
          <p:nvPr/>
        </p:nvSpPr>
        <p:spPr>
          <a:xfrm>
            <a:off x="2886025" y="2741325"/>
            <a:ext cx="3000000" cy="145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600">
                <a:solidFill>
                  <a:schemeClr val="dk1"/>
                </a:solidFill>
                <a:latin typeface="Average" panose="02000503040000020003"/>
                <a:ea typeface="Average" panose="02000503040000020003"/>
                <a:cs typeface="Average" panose="02000503040000020003"/>
                <a:sym typeface="Average" panose="02000503040000020003"/>
              </a:rPr>
              <a:t>Paper </a:t>
            </a:r>
            <a:r>
              <a:rPr lang="en-GB" sz="2600">
                <a:solidFill>
                  <a:schemeClr val="dk1"/>
                </a:solidFill>
                <a:latin typeface="Average" panose="02000503040000020003"/>
                <a:ea typeface="Average" panose="02000503040000020003"/>
                <a:cs typeface="Average" panose="02000503040000020003"/>
                <a:sym typeface="Average" panose="02000503040000020003"/>
              </a:rPr>
              <a:t>ID: 415</a:t>
            </a:r>
            <a:endParaRPr sz="2600">
              <a:solidFill>
                <a:schemeClr val="dk1"/>
              </a:solidFill>
              <a:latin typeface="Average" panose="02000503040000020003"/>
              <a:ea typeface="Average" panose="02000503040000020003"/>
              <a:cs typeface="Average" panose="02000503040000020003"/>
              <a:sym typeface="Average" panose="02000503040000020003"/>
            </a:endParaRPr>
          </a:p>
        </p:txBody>
      </p:sp>
      <p:sp>
        <p:nvSpPr>
          <p:cNvPr id="367" name="Google Shape;367;p47"/>
          <p:cNvSpPr txBox="1"/>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solidFill>
                  <a:schemeClr val="dk1"/>
                </a:solidFill>
              </a:rPr>
            </a:fld>
            <a:endParaRPr>
              <a:solidFill>
                <a:schemeClr val="dk1"/>
              </a:solidFill>
            </a:endParaRPr>
          </a:p>
        </p:txBody>
      </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84" name="Shape 84"/>
        <p:cNvGrpSpPr/>
        <p:nvPr/>
      </p:nvGrpSpPr>
      <p:grpSpPr>
        <a:xfrm>
          <a:off x="0" y="0"/>
          <a:ext cx="0" cy="0"/>
          <a:chOff x="0" y="0"/>
          <a:chExt cx="0" cy="0"/>
        </a:xfrm>
      </p:grpSpPr>
      <p:sp>
        <p:nvSpPr>
          <p:cNvPr id="85" name="Google Shape;85;p16"/>
          <p:cNvSpPr txBox="1"/>
          <p:nvPr>
            <p:ph type="title"/>
          </p:nvPr>
        </p:nvSpPr>
        <p:spPr>
          <a:xfrm>
            <a:off x="572700" y="1998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rPr>
              <a:t>Contents</a:t>
            </a:r>
            <a:endParaRPr>
              <a:solidFill>
                <a:srgbClr val="FFFFFF"/>
              </a:solidFill>
            </a:endParaRPr>
          </a:p>
        </p:txBody>
      </p:sp>
      <p:sp>
        <p:nvSpPr>
          <p:cNvPr id="86" name="Google Shape;86;p16"/>
          <p:cNvSpPr txBox="1"/>
          <p:nvPr>
            <p:ph type="body" idx="1"/>
          </p:nvPr>
        </p:nvSpPr>
        <p:spPr>
          <a:xfrm>
            <a:off x="108225" y="690263"/>
            <a:ext cx="8520600" cy="3895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FFFFFF"/>
              </a:buClr>
              <a:buSzPts val="1200"/>
              <a:buChar char="●"/>
            </a:pPr>
            <a:r>
              <a:rPr lang="en-GB" sz="1200">
                <a:solidFill>
                  <a:srgbClr val="FFFFFF"/>
                </a:solidFill>
              </a:rPr>
              <a:t>Introduction</a:t>
            </a:r>
            <a:endParaRPr sz="1200">
              <a:solidFill>
                <a:srgbClr val="FFFFFF"/>
              </a:solidFill>
            </a:endParaRPr>
          </a:p>
          <a:p>
            <a:pPr marL="457200" lvl="0" indent="-304800" algn="l" rtl="0">
              <a:spcBef>
                <a:spcPts val="0"/>
              </a:spcBef>
              <a:spcAft>
                <a:spcPts val="0"/>
              </a:spcAft>
              <a:buClr>
                <a:srgbClr val="FFFFFF"/>
              </a:buClr>
              <a:buSzPts val="1200"/>
              <a:buChar char="●"/>
            </a:pPr>
            <a:r>
              <a:rPr lang="en-GB" sz="1200">
                <a:solidFill>
                  <a:srgbClr val="FFFFFF"/>
                </a:solidFill>
              </a:rPr>
              <a:t>Problem Statement</a:t>
            </a:r>
            <a:endParaRPr sz="1200">
              <a:solidFill>
                <a:srgbClr val="FFFFFF"/>
              </a:solidFill>
            </a:endParaRPr>
          </a:p>
          <a:p>
            <a:pPr marL="457200" lvl="0" indent="-304800" algn="l" rtl="0">
              <a:spcBef>
                <a:spcPts val="0"/>
              </a:spcBef>
              <a:spcAft>
                <a:spcPts val="0"/>
              </a:spcAft>
              <a:buClr>
                <a:srgbClr val="FFFFFF"/>
              </a:buClr>
              <a:buSzPts val="1200"/>
              <a:buChar char="●"/>
            </a:pPr>
            <a:r>
              <a:rPr lang="en-GB" sz="1200">
                <a:solidFill>
                  <a:srgbClr val="FFFFFF"/>
                </a:solidFill>
              </a:rPr>
              <a:t>P</a:t>
            </a:r>
            <a:r>
              <a:rPr lang="en-GB" sz="1200">
                <a:solidFill>
                  <a:srgbClr val="FFFFFF"/>
                </a:solidFill>
              </a:rPr>
              <a:t>aper</a:t>
            </a:r>
            <a:r>
              <a:rPr lang="en-GB" sz="1200">
                <a:solidFill>
                  <a:srgbClr val="FFFFFF"/>
                </a:solidFill>
              </a:rPr>
              <a:t> Hypothesis</a:t>
            </a:r>
            <a:endParaRPr sz="1200">
              <a:solidFill>
                <a:srgbClr val="FFFFFF"/>
              </a:solidFill>
            </a:endParaRPr>
          </a:p>
          <a:p>
            <a:pPr marL="457200" lvl="0" indent="-304800" algn="l" rtl="0">
              <a:spcBef>
                <a:spcPts val="0"/>
              </a:spcBef>
              <a:spcAft>
                <a:spcPts val="0"/>
              </a:spcAft>
              <a:buClr>
                <a:srgbClr val="FFFFFF"/>
              </a:buClr>
              <a:buSzPts val="1200"/>
              <a:buChar char="●"/>
            </a:pPr>
            <a:r>
              <a:rPr lang="en-GB" sz="1200">
                <a:solidFill>
                  <a:srgbClr val="FFFFFF"/>
                </a:solidFill>
              </a:rPr>
              <a:t>Literature Survey</a:t>
            </a:r>
            <a:endParaRPr sz="1200">
              <a:solidFill>
                <a:srgbClr val="FFFFFF"/>
              </a:solidFill>
            </a:endParaRPr>
          </a:p>
          <a:p>
            <a:pPr marL="457200" lvl="0" indent="-304800" algn="l" rtl="0">
              <a:spcBef>
                <a:spcPts val="0"/>
              </a:spcBef>
              <a:spcAft>
                <a:spcPts val="0"/>
              </a:spcAft>
              <a:buClr>
                <a:srgbClr val="FFFFFF"/>
              </a:buClr>
              <a:buSzPts val="1200"/>
              <a:buChar char="●"/>
            </a:pPr>
            <a:r>
              <a:rPr lang="en-GB" sz="1200">
                <a:solidFill>
                  <a:srgbClr val="FFFFFF"/>
                </a:solidFill>
              </a:rPr>
              <a:t>Dataset</a:t>
            </a:r>
            <a:endParaRPr sz="1200">
              <a:solidFill>
                <a:srgbClr val="FFFFFF"/>
              </a:solidFill>
            </a:endParaRPr>
          </a:p>
          <a:p>
            <a:pPr marL="457200" lvl="0" indent="-304800" algn="l" rtl="0">
              <a:spcBef>
                <a:spcPts val="0"/>
              </a:spcBef>
              <a:spcAft>
                <a:spcPts val="0"/>
              </a:spcAft>
              <a:buClr>
                <a:srgbClr val="FFFFFF"/>
              </a:buClr>
              <a:buSzPts val="1200"/>
              <a:buChar char="●"/>
            </a:pPr>
            <a:r>
              <a:rPr lang="en-GB" sz="1200">
                <a:solidFill>
                  <a:srgbClr val="FFFFFF"/>
                </a:solidFill>
              </a:rPr>
              <a:t>Methodology</a:t>
            </a:r>
            <a:endParaRPr sz="1200">
              <a:solidFill>
                <a:srgbClr val="FFFFFF"/>
              </a:solidFill>
            </a:endParaRPr>
          </a:p>
          <a:p>
            <a:pPr marL="914400" lvl="1" indent="-304800" algn="l" rtl="0">
              <a:spcBef>
                <a:spcPts val="0"/>
              </a:spcBef>
              <a:spcAft>
                <a:spcPts val="0"/>
              </a:spcAft>
              <a:buClr>
                <a:srgbClr val="FFFFFF"/>
              </a:buClr>
              <a:buSzPts val="1200"/>
              <a:buChar char="○"/>
            </a:pPr>
            <a:r>
              <a:rPr lang="en-GB" sz="1200">
                <a:solidFill>
                  <a:srgbClr val="FFFFFF"/>
                </a:solidFill>
              </a:rPr>
              <a:t>Fire detection</a:t>
            </a:r>
            <a:endParaRPr sz="1200">
              <a:solidFill>
                <a:srgbClr val="FFFFFF"/>
              </a:solidFill>
            </a:endParaRPr>
          </a:p>
          <a:p>
            <a:pPr marL="914400" lvl="1" indent="-304800" algn="l" rtl="0">
              <a:spcBef>
                <a:spcPts val="0"/>
              </a:spcBef>
              <a:spcAft>
                <a:spcPts val="0"/>
              </a:spcAft>
              <a:buClr>
                <a:srgbClr val="FFFFFF"/>
              </a:buClr>
              <a:buSzPts val="1200"/>
              <a:buChar char="○"/>
            </a:pPr>
            <a:r>
              <a:rPr lang="en-GB" sz="1200">
                <a:solidFill>
                  <a:srgbClr val="FFFFFF"/>
                </a:solidFill>
              </a:rPr>
              <a:t>YOLOv2</a:t>
            </a:r>
            <a:endParaRPr sz="1200">
              <a:solidFill>
                <a:srgbClr val="FFFFFF"/>
              </a:solidFill>
            </a:endParaRPr>
          </a:p>
          <a:p>
            <a:pPr marL="914400" lvl="1" indent="-304800" algn="l" rtl="0">
              <a:spcBef>
                <a:spcPts val="0"/>
              </a:spcBef>
              <a:spcAft>
                <a:spcPts val="0"/>
              </a:spcAft>
              <a:buClr>
                <a:srgbClr val="FFFFFF"/>
              </a:buClr>
              <a:buSzPts val="1200"/>
              <a:buChar char="○"/>
            </a:pPr>
            <a:r>
              <a:rPr lang="en-GB" sz="1200">
                <a:solidFill>
                  <a:srgbClr val="FFFFFF"/>
                </a:solidFill>
              </a:rPr>
              <a:t>HOG</a:t>
            </a:r>
            <a:endParaRPr sz="1200">
              <a:solidFill>
                <a:srgbClr val="FFFFFF"/>
              </a:solidFill>
            </a:endParaRPr>
          </a:p>
          <a:p>
            <a:pPr marL="457200" lvl="0" indent="-304800" algn="l" rtl="0">
              <a:spcBef>
                <a:spcPts val="0"/>
              </a:spcBef>
              <a:spcAft>
                <a:spcPts val="0"/>
              </a:spcAft>
              <a:buClr>
                <a:srgbClr val="FFFFFF"/>
              </a:buClr>
              <a:buSzPts val="1200"/>
              <a:buChar char="●"/>
            </a:pPr>
            <a:r>
              <a:rPr lang="en-GB" sz="1200">
                <a:solidFill>
                  <a:srgbClr val="FFFFFF"/>
                </a:solidFill>
              </a:rPr>
              <a:t>Final drone assembly</a:t>
            </a:r>
            <a:endParaRPr sz="1200">
              <a:solidFill>
                <a:srgbClr val="FFFFFF"/>
              </a:solidFill>
            </a:endParaRPr>
          </a:p>
          <a:p>
            <a:pPr marL="457200" lvl="0" indent="-304800" algn="l" rtl="0">
              <a:spcBef>
                <a:spcPts val="0"/>
              </a:spcBef>
              <a:spcAft>
                <a:spcPts val="0"/>
              </a:spcAft>
              <a:buClr>
                <a:srgbClr val="FFFFFF"/>
              </a:buClr>
              <a:buSzPts val="1200"/>
              <a:buChar char="●"/>
            </a:pPr>
            <a:r>
              <a:rPr lang="en-GB" sz="1200">
                <a:solidFill>
                  <a:srgbClr val="FFFFFF"/>
                </a:solidFill>
              </a:rPr>
              <a:t>Results</a:t>
            </a:r>
            <a:endParaRPr sz="1200">
              <a:solidFill>
                <a:srgbClr val="FFFFFF"/>
              </a:solidFill>
            </a:endParaRPr>
          </a:p>
          <a:p>
            <a:pPr marL="457200" lvl="0" indent="-304800" algn="l" rtl="0">
              <a:spcBef>
                <a:spcPts val="0"/>
              </a:spcBef>
              <a:spcAft>
                <a:spcPts val="0"/>
              </a:spcAft>
              <a:buClr>
                <a:srgbClr val="FFFFFF"/>
              </a:buClr>
              <a:buSzPts val="1200"/>
              <a:buChar char="●"/>
            </a:pPr>
            <a:r>
              <a:rPr lang="en-GB" sz="1200">
                <a:solidFill>
                  <a:srgbClr val="FFFFFF"/>
                </a:solidFill>
              </a:rPr>
              <a:t>Comparison between YOLOv2 and HOG</a:t>
            </a:r>
            <a:endParaRPr sz="1200">
              <a:solidFill>
                <a:srgbClr val="FFFFFF"/>
              </a:solidFill>
            </a:endParaRPr>
          </a:p>
          <a:p>
            <a:pPr marL="457200" lvl="0" indent="-304800" algn="l" rtl="0">
              <a:lnSpc>
                <a:spcPct val="100000"/>
              </a:lnSpc>
              <a:spcBef>
                <a:spcPts val="0"/>
              </a:spcBef>
              <a:spcAft>
                <a:spcPts val="0"/>
              </a:spcAft>
              <a:buClr>
                <a:srgbClr val="FFFFFF"/>
              </a:buClr>
              <a:buSzPts val="1200"/>
              <a:buChar char="●"/>
            </a:pPr>
            <a:r>
              <a:rPr lang="en-GB" sz="1200">
                <a:solidFill>
                  <a:srgbClr val="FFFFFF"/>
                </a:solidFill>
              </a:rPr>
              <a:t>Conclusion</a:t>
            </a:r>
            <a:endParaRPr sz="1200">
              <a:solidFill>
                <a:srgbClr val="FFFFFF"/>
              </a:solidFill>
            </a:endParaRPr>
          </a:p>
          <a:p>
            <a:pPr marL="457200" lvl="0" indent="-304800" algn="l" rtl="0">
              <a:lnSpc>
                <a:spcPct val="100000"/>
              </a:lnSpc>
              <a:spcBef>
                <a:spcPts val="0"/>
              </a:spcBef>
              <a:spcAft>
                <a:spcPts val="0"/>
              </a:spcAft>
              <a:buClr>
                <a:srgbClr val="FFFFFF"/>
              </a:buClr>
              <a:buSzPts val="1200"/>
              <a:buChar char="●"/>
            </a:pPr>
            <a:r>
              <a:rPr lang="en-GB" sz="1200">
                <a:solidFill>
                  <a:srgbClr val="FFFFFF"/>
                </a:solidFill>
              </a:rPr>
              <a:t>Future works</a:t>
            </a:r>
            <a:endParaRPr sz="1200">
              <a:solidFill>
                <a:srgbClr val="FFFFFF"/>
              </a:solidFill>
            </a:endParaRPr>
          </a:p>
          <a:p>
            <a:pPr marL="457200" lvl="0" indent="-304800" algn="l" rtl="0">
              <a:lnSpc>
                <a:spcPct val="100000"/>
              </a:lnSpc>
              <a:spcBef>
                <a:spcPts val="0"/>
              </a:spcBef>
              <a:spcAft>
                <a:spcPts val="0"/>
              </a:spcAft>
              <a:buClr>
                <a:srgbClr val="FFFFFF"/>
              </a:buClr>
              <a:buSzPts val="1200"/>
              <a:buChar char="●"/>
            </a:pPr>
            <a:r>
              <a:rPr lang="en-GB" sz="1200">
                <a:solidFill>
                  <a:srgbClr val="FFFFFF"/>
                </a:solidFill>
              </a:rPr>
              <a:t>References</a:t>
            </a:r>
            <a:endParaRPr sz="1200">
              <a:solidFill>
                <a:srgbClr val="FFFFFF"/>
              </a:solidFill>
            </a:endParaRPr>
          </a:p>
          <a:p>
            <a:pPr marL="457200" lvl="0" indent="0" algn="l" rtl="0">
              <a:lnSpc>
                <a:spcPct val="100000"/>
              </a:lnSpc>
              <a:spcBef>
                <a:spcPts val="0"/>
              </a:spcBef>
              <a:spcAft>
                <a:spcPts val="0"/>
              </a:spcAft>
              <a:buNone/>
            </a:pPr>
            <a:endParaRPr sz="1200">
              <a:solidFill>
                <a:srgbClr val="FFFFFF"/>
              </a:solidFill>
            </a:endParaRPr>
          </a:p>
        </p:txBody>
      </p:sp>
      <p:sp>
        <p:nvSpPr>
          <p:cNvPr id="87" name="Google Shape;87;p16"/>
          <p:cNvSpPr txBox="1"/>
          <p:nvPr/>
        </p:nvSpPr>
        <p:spPr>
          <a:xfrm>
            <a:off x="311700" y="4672975"/>
            <a:ext cx="18909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Average" panose="02000503040000020003"/>
                <a:ea typeface="Average" panose="02000503040000020003"/>
                <a:cs typeface="Average" panose="02000503040000020003"/>
                <a:sym typeface="Average" panose="02000503040000020003"/>
              </a:rPr>
              <a:t>Paper Id: 415</a:t>
            </a:r>
            <a:endParaRPr>
              <a:solidFill>
                <a:srgbClr val="FFFFFF"/>
              </a:solidFill>
              <a:latin typeface="Average" panose="02000503040000020003"/>
              <a:ea typeface="Average" panose="02000503040000020003"/>
              <a:cs typeface="Average" panose="02000503040000020003"/>
              <a:sym typeface="Average" panose="02000503040000020003"/>
            </a:endParaRPr>
          </a:p>
        </p:txBody>
      </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91" name="Shape 91"/>
        <p:cNvGrpSpPr/>
        <p:nvPr/>
      </p:nvGrpSpPr>
      <p:grpSpPr>
        <a:xfrm>
          <a:off x="0" y="0"/>
          <a:ext cx="0" cy="0"/>
          <a:chOff x="0" y="0"/>
          <a:chExt cx="0" cy="0"/>
        </a:xfrm>
      </p:grpSpPr>
      <p:sp>
        <p:nvSpPr>
          <p:cNvPr id="92" name="Google Shape;92;p17"/>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rPr>
              <a:t>Introduction</a:t>
            </a:r>
            <a:endParaRPr>
              <a:solidFill>
                <a:srgbClr val="FFFFFF"/>
              </a:solidFill>
            </a:endParaRPr>
          </a:p>
        </p:txBody>
      </p:sp>
      <p:sp>
        <p:nvSpPr>
          <p:cNvPr id="93" name="Google Shape;93;p17"/>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solidFill>
                  <a:srgbClr val="FFFFFF"/>
                </a:solidFill>
              </a:rPr>
              <a:t>People trapped by fire/smoke may have as little as six minutes to survive in an environment containing only 15% oxygen. The time is even shorter when you consider excessive heat and poor victim health. Scouting a place on fire is one of the most important and dangerous aspects of a firefighter’s job.</a:t>
            </a:r>
            <a:endParaRPr sz="1400">
              <a:solidFill>
                <a:srgbClr val="FFFFFF"/>
              </a:solidFill>
            </a:endParaRPr>
          </a:p>
          <a:p>
            <a:pPr marL="0" lvl="0" indent="0" algn="l" rtl="0">
              <a:spcBef>
                <a:spcPts val="0"/>
              </a:spcBef>
              <a:spcAft>
                <a:spcPts val="0"/>
              </a:spcAft>
              <a:buNone/>
            </a:pPr>
            <a:endParaRPr sz="1400">
              <a:solidFill>
                <a:srgbClr val="FFFFFF"/>
              </a:solidFill>
            </a:endParaRPr>
          </a:p>
          <a:p>
            <a:pPr marL="0" lvl="0" indent="0" algn="l" rtl="0">
              <a:spcBef>
                <a:spcPts val="0"/>
              </a:spcBef>
              <a:spcAft>
                <a:spcPts val="0"/>
              </a:spcAft>
              <a:buClr>
                <a:schemeClr val="dk1"/>
              </a:buClr>
              <a:buSzPts val="1100"/>
              <a:buFont typeface="Arial" panose="020B0604020202020204"/>
              <a:buNone/>
            </a:pPr>
            <a:r>
              <a:rPr lang="en-GB" sz="1400">
                <a:solidFill>
                  <a:srgbClr val="FFFFFF"/>
                </a:solidFill>
              </a:rPr>
              <a:t>It is clear that time and accuracy to spot victims are of the key to the success of a firefighter’s job.</a:t>
            </a:r>
            <a:endParaRPr sz="1400">
              <a:solidFill>
                <a:srgbClr val="FFFFFF"/>
              </a:solidFill>
            </a:endParaRPr>
          </a:p>
          <a:p>
            <a:pPr marL="0" lvl="0" indent="0" algn="l" rtl="0">
              <a:spcBef>
                <a:spcPts val="0"/>
              </a:spcBef>
              <a:spcAft>
                <a:spcPts val="1600"/>
              </a:spcAft>
              <a:buNone/>
            </a:pPr>
            <a:endParaRPr sz="1400">
              <a:solidFill>
                <a:srgbClr val="FFFFFF"/>
              </a:solidFill>
            </a:endParaRPr>
          </a:p>
        </p:txBody>
      </p:sp>
      <p:sp>
        <p:nvSpPr>
          <p:cNvPr id="94" name="Google Shape;94;p17"/>
          <p:cNvSpPr txBox="1"/>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solidFill>
                  <a:srgbClr val="FFFFFF"/>
                </a:solidFill>
              </a:rPr>
            </a:fld>
            <a:endParaRPr>
              <a:solidFill>
                <a:srgbClr val="FFFFFF"/>
              </a:solidFill>
            </a:endParaRPr>
          </a:p>
        </p:txBody>
      </p:sp>
      <p:sp>
        <p:nvSpPr>
          <p:cNvPr id="95" name="Google Shape;95;p17"/>
          <p:cNvSpPr txBox="1"/>
          <p:nvPr/>
        </p:nvSpPr>
        <p:spPr>
          <a:xfrm>
            <a:off x="311700" y="4672975"/>
            <a:ext cx="18909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Average" panose="02000503040000020003"/>
                <a:ea typeface="Average" panose="02000503040000020003"/>
                <a:cs typeface="Average" panose="02000503040000020003"/>
                <a:sym typeface="Average" panose="02000503040000020003"/>
              </a:rPr>
              <a:t>Paper Id: 415</a:t>
            </a:r>
            <a:endParaRPr>
              <a:solidFill>
                <a:srgbClr val="FFFFFF"/>
              </a:solidFill>
              <a:latin typeface="Average" panose="02000503040000020003"/>
              <a:ea typeface="Average" panose="02000503040000020003"/>
              <a:cs typeface="Average" panose="02000503040000020003"/>
              <a:sym typeface="Average" panose="02000503040000020003"/>
            </a:endParaRPr>
          </a:p>
        </p:txBody>
      </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99" name="Shape 99"/>
        <p:cNvGrpSpPr/>
        <p:nvPr/>
      </p:nvGrpSpPr>
      <p:grpSpPr>
        <a:xfrm>
          <a:off x="0" y="0"/>
          <a:ext cx="0" cy="0"/>
          <a:chOff x="0" y="0"/>
          <a:chExt cx="0" cy="0"/>
        </a:xfrm>
      </p:grpSpPr>
      <p:sp>
        <p:nvSpPr>
          <p:cNvPr id="100" name="Google Shape;100;p18"/>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rPr>
              <a:t>Problem statement</a:t>
            </a:r>
            <a:endParaRPr>
              <a:solidFill>
                <a:srgbClr val="FFFFFF"/>
              </a:solidFill>
            </a:endParaRPr>
          </a:p>
        </p:txBody>
      </p:sp>
      <p:sp>
        <p:nvSpPr>
          <p:cNvPr id="101" name="Google Shape;101;p18"/>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17500" algn="just" rtl="0">
              <a:lnSpc>
                <a:spcPct val="150000"/>
              </a:lnSpc>
              <a:spcBef>
                <a:spcPts val="0"/>
              </a:spcBef>
              <a:spcAft>
                <a:spcPts val="0"/>
              </a:spcAft>
              <a:buClr>
                <a:srgbClr val="FFFFFF"/>
              </a:buClr>
              <a:buSzPts val="1400"/>
              <a:buChar char="●"/>
            </a:pPr>
            <a:r>
              <a:rPr lang="en-GB" sz="1400">
                <a:solidFill>
                  <a:srgbClr val="FFFFFF"/>
                </a:solidFill>
              </a:rPr>
              <a:t>S</a:t>
            </a:r>
            <a:r>
              <a:rPr lang="en-GB" sz="1400">
                <a:solidFill>
                  <a:srgbClr val="FFFFFF"/>
                </a:solidFill>
              </a:rPr>
              <a:t>aving time in searching for victims in an open area of fire while reducing the risk of firefighters getting caught in the fire themselves. </a:t>
            </a:r>
            <a:endParaRPr sz="1400">
              <a:solidFill>
                <a:srgbClr val="FFFFFF"/>
              </a:solidFill>
            </a:endParaRPr>
          </a:p>
          <a:p>
            <a:pPr marL="457200" lvl="0" indent="-317500" algn="just" rtl="0">
              <a:lnSpc>
                <a:spcPct val="150000"/>
              </a:lnSpc>
              <a:spcBef>
                <a:spcPts val="0"/>
              </a:spcBef>
              <a:spcAft>
                <a:spcPts val="0"/>
              </a:spcAft>
              <a:buClr>
                <a:srgbClr val="FFFFFF"/>
              </a:buClr>
              <a:buSzPts val="1400"/>
              <a:buChar char="●"/>
            </a:pPr>
            <a:r>
              <a:rPr lang="en-GB" sz="1400">
                <a:solidFill>
                  <a:srgbClr val="FFFFFF"/>
                </a:solidFill>
              </a:rPr>
              <a:t>Processing and enhancing thermal videos for surveillance UAVs.</a:t>
            </a:r>
            <a:endParaRPr sz="1400">
              <a:solidFill>
                <a:srgbClr val="FFFFFF"/>
              </a:solidFill>
            </a:endParaRPr>
          </a:p>
          <a:p>
            <a:pPr marL="0" lvl="0" indent="0" algn="l" rtl="0">
              <a:spcBef>
                <a:spcPts val="0"/>
              </a:spcBef>
              <a:spcAft>
                <a:spcPts val="1600"/>
              </a:spcAft>
              <a:buNone/>
            </a:pPr>
            <a:endParaRPr sz="2400">
              <a:solidFill>
                <a:srgbClr val="FFFFFF"/>
              </a:solidFill>
            </a:endParaRPr>
          </a:p>
        </p:txBody>
      </p:sp>
      <p:sp>
        <p:nvSpPr>
          <p:cNvPr id="102" name="Google Shape;102;p18"/>
          <p:cNvSpPr txBox="1"/>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103" name="Google Shape;103;p18"/>
          <p:cNvSpPr txBox="1"/>
          <p:nvPr/>
        </p:nvSpPr>
        <p:spPr>
          <a:xfrm>
            <a:off x="311700" y="4672975"/>
            <a:ext cx="18909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Average" panose="02000503040000020003"/>
                <a:ea typeface="Average" panose="02000503040000020003"/>
                <a:cs typeface="Average" panose="02000503040000020003"/>
                <a:sym typeface="Average" panose="02000503040000020003"/>
              </a:rPr>
              <a:t>Paper Id: 415</a:t>
            </a:r>
            <a:endParaRPr>
              <a:solidFill>
                <a:srgbClr val="FFFFFF"/>
              </a:solidFill>
              <a:latin typeface="Average" panose="02000503040000020003"/>
              <a:ea typeface="Average" panose="02000503040000020003"/>
              <a:cs typeface="Average" panose="02000503040000020003"/>
              <a:sym typeface="Average" panose="02000503040000020003"/>
            </a:endParaRPr>
          </a:p>
          <a:p>
            <a:pPr marL="0" lvl="0" indent="0" algn="l" rtl="0">
              <a:spcBef>
                <a:spcPts val="0"/>
              </a:spcBef>
              <a:spcAft>
                <a:spcPts val="0"/>
              </a:spcAft>
              <a:buNone/>
            </a:pPr>
          </a:p>
        </p:txBody>
      </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07" name="Shape 107"/>
        <p:cNvGrpSpPr/>
        <p:nvPr/>
      </p:nvGrpSpPr>
      <p:grpSpPr>
        <a:xfrm>
          <a:off x="0" y="0"/>
          <a:ext cx="0" cy="0"/>
          <a:chOff x="0" y="0"/>
          <a:chExt cx="0" cy="0"/>
        </a:xfrm>
      </p:grpSpPr>
      <p:sp>
        <p:nvSpPr>
          <p:cNvPr id="108" name="Google Shape;108;p19"/>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t>
            </a:r>
            <a:r>
              <a:rPr lang="en-GB"/>
              <a:t>aper</a:t>
            </a:r>
            <a:r>
              <a:rPr lang="en-GB"/>
              <a:t> Hypothesis</a:t>
            </a:r>
            <a:endParaRPr lang="en-GB"/>
          </a:p>
        </p:txBody>
      </p:sp>
      <p:sp>
        <p:nvSpPr>
          <p:cNvPr id="109" name="Google Shape;109;p19"/>
          <p:cNvSpPr txBox="1"/>
          <p:nvPr>
            <p:ph type="body" idx="1"/>
          </p:nvPr>
        </p:nvSpPr>
        <p:spPr>
          <a:xfrm>
            <a:off x="311700" y="1017725"/>
            <a:ext cx="8520600" cy="3416400"/>
          </a:xfrm>
          <a:prstGeom prst="rect">
            <a:avLst/>
          </a:prstGeom>
        </p:spPr>
        <p:txBody>
          <a:bodyPr spcFirstLastPara="1" wrap="square" lIns="91425" tIns="91425" rIns="91425" bIns="91425" anchor="t" anchorCtr="0">
            <a:noAutofit/>
          </a:bodyPr>
          <a:lstStyle/>
          <a:p>
            <a:pPr marL="0" lvl="0" indent="457200" algn="just" rtl="0">
              <a:lnSpc>
                <a:spcPct val="100000"/>
              </a:lnSpc>
              <a:spcBef>
                <a:spcPts val="0"/>
              </a:spcBef>
              <a:spcAft>
                <a:spcPts val="0"/>
              </a:spcAft>
              <a:buClr>
                <a:schemeClr val="dk1"/>
              </a:buClr>
              <a:buSzPts val="1100"/>
              <a:buFont typeface="Arial" panose="020B0604020202020204"/>
              <a:buNone/>
            </a:pPr>
            <a:r>
              <a:rPr lang="en-GB" sz="1200">
                <a:solidFill>
                  <a:schemeClr val="dk1"/>
                </a:solidFill>
              </a:rPr>
              <a:t>Thermal video processing has not been explored to a great extent in the field of Surveillance. We aim at exploring and implementing it. The below flowchart gives a representation of how the entire process would look like:</a:t>
            </a:r>
            <a:endParaRPr sz="1200">
              <a:solidFill>
                <a:schemeClr val="dk1"/>
              </a:solidFill>
            </a:endParaRPr>
          </a:p>
          <a:p>
            <a:pPr marL="0" lvl="0" indent="0" algn="l" rtl="0">
              <a:lnSpc>
                <a:spcPct val="100000"/>
              </a:lnSpc>
              <a:spcBef>
                <a:spcPts val="0"/>
              </a:spcBef>
              <a:spcAft>
                <a:spcPts val="1600"/>
              </a:spcAft>
              <a:buNone/>
            </a:pPr>
            <a:endParaRPr sz="1200">
              <a:solidFill>
                <a:schemeClr val="dk1"/>
              </a:solidFill>
            </a:endParaRPr>
          </a:p>
        </p:txBody>
      </p:sp>
      <p:pic>
        <p:nvPicPr>
          <p:cNvPr id="110" name="Google Shape;110;p19"/>
          <p:cNvPicPr preferRelativeResize="0"/>
          <p:nvPr/>
        </p:nvPicPr>
        <p:blipFill>
          <a:blip r:embed="rId1"/>
          <a:stretch>
            <a:fillRect/>
          </a:stretch>
        </p:blipFill>
        <p:spPr>
          <a:xfrm>
            <a:off x="2575050" y="1525588"/>
            <a:ext cx="3854845" cy="2400675"/>
          </a:xfrm>
          <a:prstGeom prst="rect">
            <a:avLst/>
          </a:prstGeom>
          <a:noFill/>
          <a:ln>
            <a:noFill/>
          </a:ln>
        </p:spPr>
      </p:pic>
      <p:sp>
        <p:nvSpPr>
          <p:cNvPr id="111" name="Google Shape;111;p19"/>
          <p:cNvSpPr txBox="1"/>
          <p:nvPr/>
        </p:nvSpPr>
        <p:spPr>
          <a:xfrm>
            <a:off x="311700" y="3914825"/>
            <a:ext cx="8520600" cy="700800"/>
          </a:xfrm>
          <a:prstGeom prst="rect">
            <a:avLst/>
          </a:prstGeom>
          <a:noFill/>
          <a:ln>
            <a:noFill/>
          </a:ln>
        </p:spPr>
        <p:txBody>
          <a:bodyPr spcFirstLastPara="1" wrap="square" lIns="91425" tIns="91425" rIns="91425" bIns="91425" anchor="t" anchorCtr="0">
            <a:noAutofit/>
          </a:bodyPr>
          <a:lstStyle/>
          <a:p>
            <a:pPr marL="0" lvl="0" indent="457200" algn="just" rtl="0">
              <a:spcBef>
                <a:spcPts val="0"/>
              </a:spcBef>
              <a:spcAft>
                <a:spcPts val="0"/>
              </a:spcAft>
              <a:buClr>
                <a:schemeClr val="dk1"/>
              </a:buClr>
              <a:buSzPts val="1100"/>
              <a:buFont typeface="Arial" panose="020B0604020202020204"/>
              <a:buNone/>
            </a:pPr>
            <a:r>
              <a:rPr lang="en-GB" sz="1200">
                <a:solidFill>
                  <a:schemeClr val="dk1"/>
                </a:solidFill>
              </a:rPr>
              <a:t>Our proposed paper focuses on Thermal Video Processing part of the paper hypothesis, since it is a crucial component in surveillance.</a:t>
            </a:r>
            <a:endParaRPr lang="en-GB" sz="1200">
              <a:solidFill>
                <a:schemeClr val="dk1"/>
              </a:solidFill>
            </a:endParaRPr>
          </a:p>
        </p:txBody>
      </p:sp>
      <p:sp>
        <p:nvSpPr>
          <p:cNvPr id="112" name="Google Shape;112;p19"/>
          <p:cNvSpPr txBox="1"/>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113" name="Google Shape;113;p19"/>
          <p:cNvSpPr txBox="1"/>
          <p:nvPr/>
        </p:nvSpPr>
        <p:spPr>
          <a:xfrm>
            <a:off x="311700" y="4672975"/>
            <a:ext cx="18909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Average" panose="02000503040000020003"/>
                <a:ea typeface="Average" panose="02000503040000020003"/>
                <a:cs typeface="Average" panose="02000503040000020003"/>
                <a:sym typeface="Average" panose="02000503040000020003"/>
              </a:rPr>
              <a:t>Paper Id: 415</a:t>
            </a:r>
            <a:endParaRPr>
              <a:solidFill>
                <a:srgbClr val="FFFFFF"/>
              </a:solidFill>
              <a:latin typeface="Average" panose="02000503040000020003"/>
              <a:ea typeface="Average" panose="02000503040000020003"/>
              <a:cs typeface="Average" panose="02000503040000020003"/>
              <a:sym typeface="Average" panose="02000503040000020003"/>
            </a:endParaRPr>
          </a:p>
          <a:p>
            <a:pPr marL="0" lvl="0" indent="0" algn="l" rtl="0">
              <a:spcBef>
                <a:spcPts val="0"/>
              </a:spcBef>
              <a:spcAft>
                <a:spcPts val="0"/>
              </a:spcAft>
              <a:buNone/>
            </a:pPr>
          </a:p>
        </p:txBody>
      </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17" name="Shape 117"/>
        <p:cNvGrpSpPr/>
        <p:nvPr/>
      </p:nvGrpSpPr>
      <p:grpSpPr>
        <a:xfrm>
          <a:off x="0" y="0"/>
          <a:ext cx="0" cy="0"/>
          <a:chOff x="0" y="0"/>
          <a:chExt cx="0" cy="0"/>
        </a:xfrm>
      </p:grpSpPr>
      <p:sp>
        <p:nvSpPr>
          <p:cNvPr id="118" name="Google Shape;118;p20"/>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Literature Survey - HOG</a:t>
            </a:r>
            <a:endParaRPr lang="en-GB"/>
          </a:p>
        </p:txBody>
      </p:sp>
      <p:sp>
        <p:nvSpPr>
          <p:cNvPr id="119" name="Google Shape;119;p20"/>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457200" algn="just" rtl="0">
              <a:lnSpc>
                <a:spcPct val="115000"/>
              </a:lnSpc>
              <a:spcBef>
                <a:spcPts val="0"/>
              </a:spcBef>
              <a:spcAft>
                <a:spcPts val="0"/>
              </a:spcAft>
              <a:buClr>
                <a:schemeClr val="dk1"/>
              </a:buClr>
              <a:buSzPts val="1100"/>
              <a:buFont typeface="Arial" panose="020B0604020202020204"/>
              <a:buNone/>
            </a:pPr>
            <a:r>
              <a:rPr lang="en-GB" sz="1200">
                <a:solidFill>
                  <a:srgbClr val="FFFFFF"/>
                </a:solidFill>
              </a:rPr>
              <a:t>Histogram of Oriented Gradients, also known as HOG, is a feature descriptor that extracts only the useful information (features) from an image, calculates gradients and generates a histogram of those gradients. [1]</a:t>
            </a:r>
            <a:endParaRPr sz="1200">
              <a:solidFill>
                <a:srgbClr val="FFFFFF"/>
              </a:solidFill>
            </a:endParaRPr>
          </a:p>
          <a:p>
            <a:pPr marL="457200" lvl="0" indent="-304800" algn="l" rtl="0">
              <a:lnSpc>
                <a:spcPct val="115000"/>
              </a:lnSpc>
              <a:spcBef>
                <a:spcPts val="0"/>
              </a:spcBef>
              <a:spcAft>
                <a:spcPts val="0"/>
              </a:spcAft>
              <a:buClr>
                <a:srgbClr val="FFFFFF"/>
              </a:buClr>
              <a:buSzPts val="1200"/>
              <a:buChar char="●"/>
            </a:pPr>
            <a:r>
              <a:rPr lang="en-GB" sz="1200">
                <a:solidFill>
                  <a:srgbClr val="FFFFFF"/>
                </a:solidFill>
              </a:rPr>
              <a:t>Feature Descriptor [2]</a:t>
            </a:r>
            <a:endParaRPr sz="1200">
              <a:solidFill>
                <a:srgbClr val="FFFFFF"/>
              </a:solidFill>
            </a:endParaRPr>
          </a:p>
          <a:p>
            <a:pPr marL="457200" lvl="0" indent="-304800" algn="l" rtl="0">
              <a:lnSpc>
                <a:spcPct val="115000"/>
              </a:lnSpc>
              <a:spcBef>
                <a:spcPts val="0"/>
              </a:spcBef>
              <a:spcAft>
                <a:spcPts val="0"/>
              </a:spcAft>
              <a:buClr>
                <a:srgbClr val="FFFFFF"/>
              </a:buClr>
              <a:buSzPts val="1200"/>
              <a:buChar char="●"/>
            </a:pPr>
            <a:r>
              <a:rPr lang="en-GB" sz="1200">
                <a:solidFill>
                  <a:srgbClr val="FFFFFF"/>
                </a:solidFill>
              </a:rPr>
              <a:t>Gradients</a:t>
            </a:r>
            <a:endParaRPr sz="1200">
              <a:solidFill>
                <a:srgbClr val="FFFFFF"/>
              </a:solidFill>
            </a:endParaRPr>
          </a:p>
          <a:p>
            <a:pPr marL="457200" lvl="0" indent="-304800" algn="l" rtl="0">
              <a:lnSpc>
                <a:spcPct val="115000"/>
              </a:lnSpc>
              <a:spcBef>
                <a:spcPts val="0"/>
              </a:spcBef>
              <a:spcAft>
                <a:spcPts val="0"/>
              </a:spcAft>
              <a:buClr>
                <a:srgbClr val="FFFFFF"/>
              </a:buClr>
              <a:buSzPts val="1200"/>
              <a:buChar char="●"/>
            </a:pPr>
            <a:r>
              <a:rPr lang="en-GB" sz="1200">
                <a:solidFill>
                  <a:srgbClr val="FFFFFF"/>
                </a:solidFill>
              </a:rPr>
              <a:t>Generating Histogram of Oriented Gradient</a:t>
            </a:r>
            <a:r>
              <a:rPr lang="en-GB" sz="1200">
                <a:solidFill>
                  <a:srgbClr val="FFFFFF"/>
                </a:solidFill>
              </a:rPr>
              <a:t>s</a:t>
            </a:r>
            <a:endParaRPr sz="1200">
              <a:solidFill>
                <a:srgbClr val="FFFFFF"/>
              </a:solidFill>
            </a:endParaRPr>
          </a:p>
          <a:p>
            <a:pPr marL="914400" lvl="1" indent="-304800" algn="l" rtl="0">
              <a:lnSpc>
                <a:spcPct val="115000"/>
              </a:lnSpc>
              <a:spcBef>
                <a:spcPts val="0"/>
              </a:spcBef>
              <a:spcAft>
                <a:spcPts val="0"/>
              </a:spcAft>
              <a:buClr>
                <a:srgbClr val="FFFFFF"/>
              </a:buClr>
              <a:buSzPts val="1200"/>
              <a:buChar char="○"/>
            </a:pPr>
            <a:r>
              <a:rPr lang="en-GB" sz="1200">
                <a:solidFill>
                  <a:srgbClr val="FFFFFF"/>
                </a:solidFill>
              </a:rPr>
              <a:t>Preprocessing</a:t>
            </a:r>
            <a:endParaRPr sz="1200">
              <a:solidFill>
                <a:srgbClr val="FFFFFF"/>
              </a:solidFill>
            </a:endParaRPr>
          </a:p>
          <a:p>
            <a:pPr marL="914400" lvl="1" indent="-304800" algn="l" rtl="0">
              <a:lnSpc>
                <a:spcPct val="115000"/>
              </a:lnSpc>
              <a:spcBef>
                <a:spcPts val="0"/>
              </a:spcBef>
              <a:spcAft>
                <a:spcPts val="0"/>
              </a:spcAft>
              <a:buClr>
                <a:srgbClr val="FFFFFF"/>
              </a:buClr>
              <a:buSzPts val="1200"/>
              <a:buChar char="○"/>
            </a:pPr>
            <a:r>
              <a:rPr lang="en-GB" sz="1200">
                <a:solidFill>
                  <a:srgbClr val="FFFFFF"/>
                </a:solidFill>
              </a:rPr>
              <a:t>Calculation of the gradients </a:t>
            </a:r>
            <a:endParaRPr sz="1200">
              <a:solidFill>
                <a:srgbClr val="FFFFFF"/>
              </a:solidFill>
            </a:endParaRPr>
          </a:p>
          <a:p>
            <a:pPr marL="914400" lvl="1" indent="-304800" algn="l" rtl="0">
              <a:lnSpc>
                <a:spcPct val="115000"/>
              </a:lnSpc>
              <a:spcBef>
                <a:spcPts val="0"/>
              </a:spcBef>
              <a:spcAft>
                <a:spcPts val="0"/>
              </a:spcAft>
              <a:buClr>
                <a:srgbClr val="FFFFFF"/>
              </a:buClr>
              <a:buSzPts val="1200"/>
              <a:buChar char="○"/>
            </a:pPr>
            <a:r>
              <a:rPr lang="en-GB" sz="1200">
                <a:solidFill>
                  <a:srgbClr val="FFFFFF"/>
                </a:solidFill>
              </a:rPr>
              <a:t>Calculation of histogram</a:t>
            </a:r>
            <a:endParaRPr sz="1200">
              <a:solidFill>
                <a:srgbClr val="FFFFFF"/>
              </a:solidFill>
            </a:endParaRPr>
          </a:p>
          <a:p>
            <a:pPr marL="914400" lvl="1" indent="-304800" algn="l" rtl="0">
              <a:lnSpc>
                <a:spcPct val="115000"/>
              </a:lnSpc>
              <a:spcBef>
                <a:spcPts val="0"/>
              </a:spcBef>
              <a:spcAft>
                <a:spcPts val="0"/>
              </a:spcAft>
              <a:buClr>
                <a:srgbClr val="FFFFFF"/>
              </a:buClr>
              <a:buSzPts val="1200"/>
              <a:buChar char="○"/>
            </a:pPr>
            <a:r>
              <a:rPr lang="en-GB" sz="1200">
                <a:solidFill>
                  <a:srgbClr val="FFFFFF"/>
                </a:solidFill>
              </a:rPr>
              <a:t>Block Normalization [3]</a:t>
            </a:r>
            <a:endParaRPr sz="1200">
              <a:solidFill>
                <a:srgbClr val="FFFFFF"/>
              </a:solidFill>
            </a:endParaRPr>
          </a:p>
          <a:p>
            <a:pPr marL="914400" lvl="1" indent="-304800" algn="l" rtl="0">
              <a:lnSpc>
                <a:spcPct val="115000"/>
              </a:lnSpc>
              <a:spcBef>
                <a:spcPts val="0"/>
              </a:spcBef>
              <a:spcAft>
                <a:spcPts val="0"/>
              </a:spcAft>
              <a:buClr>
                <a:srgbClr val="FFFFFF"/>
              </a:buClr>
              <a:buSzPts val="1200"/>
              <a:buChar char="○"/>
            </a:pPr>
            <a:r>
              <a:rPr lang="en-GB" sz="1200">
                <a:solidFill>
                  <a:srgbClr val="FFFFFF"/>
                </a:solidFill>
              </a:rPr>
              <a:t>Calculation of feature vector  </a:t>
            </a:r>
            <a:endParaRPr sz="1200">
              <a:solidFill>
                <a:srgbClr val="FFFFFF"/>
              </a:solidFill>
            </a:endParaRPr>
          </a:p>
          <a:p>
            <a:pPr marL="0" lvl="0" indent="0" algn="l" rtl="0">
              <a:lnSpc>
                <a:spcPct val="115000"/>
              </a:lnSpc>
              <a:spcBef>
                <a:spcPts val="1600"/>
              </a:spcBef>
              <a:spcAft>
                <a:spcPts val="0"/>
              </a:spcAft>
              <a:buNone/>
            </a:pPr>
            <a:endParaRPr sz="800">
              <a:solidFill>
                <a:schemeClr val="dk1"/>
              </a:solidFill>
              <a:highlight>
                <a:srgbClr val="FFFFFF"/>
              </a:highlight>
            </a:endParaRPr>
          </a:p>
          <a:p>
            <a:pPr marL="0" lvl="0" indent="0" algn="l" rtl="0">
              <a:lnSpc>
                <a:spcPct val="115000"/>
              </a:lnSpc>
              <a:spcBef>
                <a:spcPts val="1600"/>
              </a:spcBef>
              <a:spcAft>
                <a:spcPts val="0"/>
              </a:spcAft>
              <a:buNone/>
            </a:pPr>
            <a:endParaRPr sz="1200">
              <a:solidFill>
                <a:schemeClr val="dk1"/>
              </a:solidFill>
              <a:highlight>
                <a:srgbClr val="FFFFFF"/>
              </a:highlight>
            </a:endParaRPr>
          </a:p>
          <a:p>
            <a:pPr marL="0" lvl="0" indent="0" algn="l" rtl="0">
              <a:lnSpc>
                <a:spcPct val="115000"/>
              </a:lnSpc>
              <a:spcBef>
                <a:spcPts val="1600"/>
              </a:spcBef>
              <a:spcAft>
                <a:spcPts val="1600"/>
              </a:spcAft>
              <a:buNone/>
            </a:pPr>
            <a:endParaRPr sz="1200">
              <a:solidFill>
                <a:schemeClr val="dk1"/>
              </a:solidFill>
              <a:highlight>
                <a:srgbClr val="FFFFFF"/>
              </a:highlight>
            </a:endParaRPr>
          </a:p>
        </p:txBody>
      </p:sp>
      <p:sp>
        <p:nvSpPr>
          <p:cNvPr id="120" name="Google Shape;120;p20"/>
          <p:cNvSpPr txBox="1"/>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121" name="Google Shape;121;p20"/>
          <p:cNvSpPr txBox="1"/>
          <p:nvPr/>
        </p:nvSpPr>
        <p:spPr>
          <a:xfrm>
            <a:off x="311700" y="4672975"/>
            <a:ext cx="18909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Average" panose="02000503040000020003"/>
                <a:ea typeface="Average" panose="02000503040000020003"/>
                <a:cs typeface="Average" panose="02000503040000020003"/>
                <a:sym typeface="Average" panose="02000503040000020003"/>
              </a:rPr>
              <a:t>Paper Id: 415</a:t>
            </a:r>
            <a:endParaRPr>
              <a:solidFill>
                <a:srgbClr val="FFFFFF"/>
              </a:solidFill>
              <a:latin typeface="Average" panose="02000503040000020003"/>
              <a:ea typeface="Average" panose="02000503040000020003"/>
              <a:cs typeface="Average" panose="02000503040000020003"/>
              <a:sym typeface="Average" panose="02000503040000020003"/>
            </a:endParaRPr>
          </a:p>
          <a:p>
            <a:pPr marL="0" lvl="0" indent="0" algn="l" rtl="0">
              <a:spcBef>
                <a:spcPts val="0"/>
              </a:spcBef>
              <a:spcAft>
                <a:spcPts val="0"/>
              </a:spcAft>
              <a:buNone/>
            </a:pPr>
          </a:p>
        </p:txBody>
      </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25" name="Shape 125"/>
        <p:cNvGrpSpPr/>
        <p:nvPr/>
      </p:nvGrpSpPr>
      <p:grpSpPr>
        <a:xfrm>
          <a:off x="0" y="0"/>
          <a:ext cx="0" cy="0"/>
          <a:chOff x="0" y="0"/>
          <a:chExt cx="0" cy="0"/>
        </a:xfrm>
      </p:grpSpPr>
      <p:sp>
        <p:nvSpPr>
          <p:cNvPr id="126" name="Google Shape;126;p21"/>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Literature Survey - YOLO </a:t>
            </a:r>
            <a:endParaRPr lang="en-GB"/>
          </a:p>
        </p:txBody>
      </p:sp>
      <p:sp>
        <p:nvSpPr>
          <p:cNvPr id="127" name="Google Shape;127;p21"/>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457200" algn="just" rtl="0">
              <a:lnSpc>
                <a:spcPct val="115000"/>
              </a:lnSpc>
              <a:spcBef>
                <a:spcPts val="0"/>
              </a:spcBef>
              <a:spcAft>
                <a:spcPts val="0"/>
              </a:spcAft>
              <a:buNone/>
            </a:pPr>
            <a:r>
              <a:rPr lang="en-GB" sz="1200">
                <a:solidFill>
                  <a:srgbClr val="FFFFFF"/>
                </a:solidFill>
              </a:rPr>
              <a:t>You Only Look Once, also known as YOLO, is an algorithm for object detection which locates and classifies certain objects/humans present in an image. [4]</a:t>
            </a:r>
            <a:endParaRPr sz="1200">
              <a:solidFill>
                <a:srgbClr val="FFFFFF"/>
              </a:solidFill>
            </a:endParaRPr>
          </a:p>
          <a:p>
            <a:pPr marL="0" lvl="0" indent="457200" algn="just" rtl="0">
              <a:lnSpc>
                <a:spcPct val="115000"/>
              </a:lnSpc>
              <a:spcBef>
                <a:spcPts val="0"/>
              </a:spcBef>
              <a:spcAft>
                <a:spcPts val="0"/>
              </a:spcAft>
              <a:buClr>
                <a:schemeClr val="dk1"/>
              </a:buClr>
              <a:buSzPts val="1100"/>
              <a:buFont typeface="Arial" panose="020B0604020202020204"/>
              <a:buNone/>
            </a:pPr>
            <a:r>
              <a:rPr lang="en-GB" sz="1200">
                <a:solidFill>
                  <a:srgbClr val="FFFFFF"/>
                </a:solidFill>
              </a:rPr>
              <a:t>In this algorithm, an image is taken as input and split into a grid size of N × N. It further predicts k bounding boxes inside each of the grid created. Each grid is modelled to predict only one object. The bounding box outputs class probabilities for all the classes and five other parameters which consists of offset values: centre coordinates, height, width of the resulting bounding box and the objectness score. The objectness score is the probability of the object to be present in the bounding box. [5][6]</a:t>
            </a:r>
            <a:endParaRPr sz="1200">
              <a:solidFill>
                <a:srgbClr val="FFFFFF"/>
              </a:solidFill>
            </a:endParaRPr>
          </a:p>
          <a:p>
            <a:pPr marL="457200" lvl="0" indent="-304800" algn="l" rtl="0">
              <a:lnSpc>
                <a:spcPct val="115000"/>
              </a:lnSpc>
              <a:spcBef>
                <a:spcPts val="0"/>
              </a:spcBef>
              <a:spcAft>
                <a:spcPts val="0"/>
              </a:spcAft>
              <a:buClr>
                <a:srgbClr val="FFFFFF"/>
              </a:buClr>
              <a:buSzPts val="1200"/>
              <a:buChar char="●"/>
            </a:pPr>
            <a:r>
              <a:rPr lang="en-GB" sz="1200">
                <a:solidFill>
                  <a:srgbClr val="FFFFFF"/>
                </a:solidFill>
              </a:rPr>
              <a:t>YOLOv2</a:t>
            </a:r>
            <a:endParaRPr sz="1200">
              <a:solidFill>
                <a:srgbClr val="FFFFFF"/>
              </a:solidFill>
            </a:endParaRPr>
          </a:p>
          <a:p>
            <a:pPr marL="457200" lvl="0" indent="-304800" algn="l" rtl="0">
              <a:lnSpc>
                <a:spcPct val="115000"/>
              </a:lnSpc>
              <a:spcBef>
                <a:spcPts val="0"/>
              </a:spcBef>
              <a:spcAft>
                <a:spcPts val="0"/>
              </a:spcAft>
              <a:buClr>
                <a:srgbClr val="FFFFFF"/>
              </a:buClr>
              <a:buSzPts val="1200"/>
              <a:buChar char="●"/>
            </a:pPr>
            <a:r>
              <a:rPr lang="en-GB" sz="1200">
                <a:solidFill>
                  <a:srgbClr val="FFFFFF"/>
                </a:solidFill>
              </a:rPr>
              <a:t>Batch normalization</a:t>
            </a:r>
            <a:endParaRPr sz="1200">
              <a:solidFill>
                <a:srgbClr val="FFFFFF"/>
              </a:solidFill>
            </a:endParaRPr>
          </a:p>
          <a:p>
            <a:pPr marL="457200" lvl="0" indent="-304800" algn="l" rtl="0">
              <a:lnSpc>
                <a:spcPct val="115000"/>
              </a:lnSpc>
              <a:spcBef>
                <a:spcPts val="0"/>
              </a:spcBef>
              <a:spcAft>
                <a:spcPts val="0"/>
              </a:spcAft>
              <a:buClr>
                <a:srgbClr val="FFFFFF"/>
              </a:buClr>
              <a:buSzPts val="1200"/>
              <a:buChar char="●"/>
            </a:pPr>
            <a:r>
              <a:rPr lang="en-GB" sz="1200">
                <a:solidFill>
                  <a:srgbClr val="FFFFFF"/>
                </a:solidFill>
              </a:rPr>
              <a:t>YOLOv2 architecture [7]</a:t>
            </a:r>
            <a:endParaRPr sz="1200">
              <a:solidFill>
                <a:srgbClr val="FFFFFF"/>
              </a:solidFill>
            </a:endParaRPr>
          </a:p>
          <a:p>
            <a:pPr marL="914400" lvl="1" indent="-304800" algn="l" rtl="0">
              <a:lnSpc>
                <a:spcPct val="115000"/>
              </a:lnSpc>
              <a:spcBef>
                <a:spcPts val="0"/>
              </a:spcBef>
              <a:spcAft>
                <a:spcPts val="0"/>
              </a:spcAft>
              <a:buClr>
                <a:srgbClr val="FFFFFF"/>
              </a:buClr>
              <a:buSzPts val="1200"/>
              <a:buChar char="○"/>
            </a:pPr>
            <a:r>
              <a:rPr lang="en-GB" sz="1200">
                <a:solidFill>
                  <a:srgbClr val="FFFFFF"/>
                </a:solidFill>
              </a:rPr>
              <a:t>Basic image preprocessing</a:t>
            </a:r>
            <a:endParaRPr sz="1200">
              <a:solidFill>
                <a:srgbClr val="FFFFFF"/>
              </a:solidFill>
            </a:endParaRPr>
          </a:p>
          <a:p>
            <a:pPr marL="914400" lvl="1" indent="-304800" algn="l" rtl="0">
              <a:lnSpc>
                <a:spcPct val="115000"/>
              </a:lnSpc>
              <a:spcBef>
                <a:spcPts val="0"/>
              </a:spcBef>
              <a:spcAft>
                <a:spcPts val="0"/>
              </a:spcAft>
              <a:buClr>
                <a:srgbClr val="FFFFFF"/>
              </a:buClr>
              <a:buSzPts val="1200"/>
              <a:buChar char="○"/>
            </a:pPr>
            <a:r>
              <a:rPr lang="en-GB" sz="1200">
                <a:solidFill>
                  <a:srgbClr val="FFFFFF"/>
                </a:solidFill>
              </a:rPr>
              <a:t>Extraction of Region of Interest (ROI) </a:t>
            </a:r>
            <a:endParaRPr sz="1200">
              <a:solidFill>
                <a:srgbClr val="FFFFFF"/>
              </a:solidFill>
            </a:endParaRPr>
          </a:p>
          <a:p>
            <a:pPr marL="914400" lvl="1" indent="-304800" algn="l" rtl="0">
              <a:lnSpc>
                <a:spcPct val="115000"/>
              </a:lnSpc>
              <a:spcBef>
                <a:spcPts val="0"/>
              </a:spcBef>
              <a:spcAft>
                <a:spcPts val="0"/>
              </a:spcAft>
              <a:buClr>
                <a:srgbClr val="FFFFFF"/>
              </a:buClr>
              <a:buSzPts val="1200"/>
              <a:buChar char="○"/>
            </a:pPr>
            <a:r>
              <a:rPr lang="en-GB" sz="1200">
                <a:solidFill>
                  <a:srgbClr val="FFFFFF"/>
                </a:solidFill>
              </a:rPr>
              <a:t>Probability evaluation</a:t>
            </a:r>
            <a:endParaRPr sz="1200">
              <a:solidFill>
                <a:srgbClr val="FFFFFF"/>
              </a:solidFill>
            </a:endParaRPr>
          </a:p>
        </p:txBody>
      </p:sp>
      <p:sp>
        <p:nvSpPr>
          <p:cNvPr id="128" name="Google Shape;128;p21"/>
          <p:cNvSpPr txBox="1"/>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129" name="Google Shape;129;p21"/>
          <p:cNvSpPr txBox="1"/>
          <p:nvPr/>
        </p:nvSpPr>
        <p:spPr>
          <a:xfrm>
            <a:off x="311700" y="4672975"/>
            <a:ext cx="18909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Average" panose="02000503040000020003"/>
                <a:ea typeface="Average" panose="02000503040000020003"/>
                <a:cs typeface="Average" panose="02000503040000020003"/>
                <a:sym typeface="Average" panose="02000503040000020003"/>
              </a:rPr>
              <a:t>Paper Id: 415</a:t>
            </a:r>
            <a:endParaRPr>
              <a:solidFill>
                <a:srgbClr val="FFFFFF"/>
              </a:solidFill>
              <a:latin typeface="Average" panose="02000503040000020003"/>
              <a:ea typeface="Average" panose="02000503040000020003"/>
              <a:cs typeface="Average" panose="02000503040000020003"/>
              <a:sym typeface="Average" panose="02000503040000020003"/>
            </a:endParaRPr>
          </a:p>
          <a:p>
            <a:pPr marL="0" lvl="0" indent="0" algn="l" rtl="0">
              <a:spcBef>
                <a:spcPts val="0"/>
              </a:spcBef>
              <a:spcAft>
                <a:spcPts val="0"/>
              </a:spcAft>
              <a:buNone/>
            </a:pPr>
          </a:p>
        </p:txBody>
      </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16812</Words>
  <Application>WPS Presentation</Application>
  <PresentationFormat/>
  <Paragraphs>523</Paragraphs>
  <Slides>35</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35</vt:i4>
      </vt:variant>
    </vt:vector>
  </HeadingPairs>
  <TitlesOfParts>
    <vt:vector size="47" baseType="lpstr">
      <vt:lpstr>Arial</vt:lpstr>
      <vt:lpstr>SimSun</vt:lpstr>
      <vt:lpstr>Wingdings</vt:lpstr>
      <vt:lpstr>Arial</vt:lpstr>
      <vt:lpstr>Oswald</vt:lpstr>
      <vt:lpstr>Average</vt:lpstr>
      <vt:lpstr>Microsoft YaHei</vt:lpstr>
      <vt:lpstr>Arial Unicode MS</vt:lpstr>
      <vt:lpstr>Roboto</vt:lpstr>
      <vt:lpstr>Wide Latin</vt:lpstr>
      <vt:lpstr>Times New Roman</vt:lpstr>
      <vt:lpstr>Slate</vt:lpstr>
      <vt:lpstr>Thermal Image Processing and Analysis for Surveillance UAVs</vt:lpstr>
      <vt:lpstr>Team Composition</vt:lpstr>
      <vt:lpstr>Paper Guides</vt:lpstr>
      <vt:lpstr>Contents</vt:lpstr>
      <vt:lpstr>Introduction</vt:lpstr>
      <vt:lpstr>Problem statement</vt:lpstr>
      <vt:lpstr>Paper Hypothesis</vt:lpstr>
      <vt:lpstr>Literature Survey - HOG</vt:lpstr>
      <vt:lpstr>Literature Survey - YOLO </vt:lpstr>
      <vt:lpstr>Dataset</vt:lpstr>
      <vt:lpstr>Dataset Images</vt:lpstr>
      <vt:lpstr>Methodology</vt:lpstr>
      <vt:lpstr>Fire detection from a thermal video:</vt:lpstr>
      <vt:lpstr>Steps involved in Fire detection</vt:lpstr>
      <vt:lpstr>Human Detection using YOLO algorithm:</vt:lpstr>
      <vt:lpstr>Steps involved in YOLO human detection</vt:lpstr>
      <vt:lpstr>Human Detection using HOG algorithm:</vt:lpstr>
      <vt:lpstr>Steps involved in HOG human detection</vt:lpstr>
      <vt:lpstr>Final Drone assembly  </vt:lpstr>
      <vt:lpstr>RESULTS</vt:lpstr>
      <vt:lpstr>Fire Detection</vt:lpstr>
      <vt:lpstr>YOLO Output</vt:lpstr>
      <vt:lpstr>HOG Output</vt:lpstr>
      <vt:lpstr>Comparison between YOLOv2 and HOG </vt:lpstr>
      <vt:lpstr>Elapsed time per frame for HOG </vt:lpstr>
      <vt:lpstr>Elapsed time per frame for YOLO </vt:lpstr>
      <vt:lpstr>Comparison between YOLOv2 and HOG </vt:lpstr>
      <vt:lpstr>Comparison between YOLOv2 and HOG </vt:lpstr>
      <vt:lpstr>Comparison between YOLOv2 and HOG </vt:lpstr>
      <vt:lpstr>Conclusion</vt:lpstr>
      <vt:lpstr>Future Works</vt:lpstr>
      <vt:lpstr>References</vt:lpstr>
      <vt:lpstr>References</vt:lpstr>
      <vt:lpstr>References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ICTCS 2020Thermal Image Processing and Analysis for Surveillance UAVs</dc:title>
  <dc:creator/>
  <cp:lastModifiedBy>sreekanth.tammana</cp:lastModifiedBy>
  <cp:revision>2</cp:revision>
  <dcterms:created xsi:type="dcterms:W3CDTF">2020-12-11T06:21:00Z</dcterms:created>
  <dcterms:modified xsi:type="dcterms:W3CDTF">2020-12-11T07:38:54Z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1033-11.2.0.9739</vt:lpwstr>
  </property>
</Properties>
</file>